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 id="2147483765" r:id="rId2"/>
    <p:sldMasterId id="2147483705" r:id="rId3"/>
    <p:sldMasterId id="2147483752" r:id="rId4"/>
    <p:sldMasterId id="2147483718" r:id="rId5"/>
    <p:sldMasterId id="2147483778" r:id="rId6"/>
    <p:sldMasterId id="2147483782" r:id="rId7"/>
  </p:sldMasterIdLst>
  <p:notesMasterIdLst>
    <p:notesMasterId r:id="rId62"/>
  </p:notesMasterIdLst>
  <p:sldIdLst>
    <p:sldId id="256" r:id="rId8"/>
    <p:sldId id="416" r:id="rId9"/>
    <p:sldId id="501" r:id="rId10"/>
    <p:sldId id="507" r:id="rId11"/>
    <p:sldId id="500" r:id="rId12"/>
    <p:sldId id="466" r:id="rId13"/>
    <p:sldId id="287" r:id="rId14"/>
    <p:sldId id="282" r:id="rId15"/>
    <p:sldId id="285" r:id="rId16"/>
    <p:sldId id="338" r:id="rId17"/>
    <p:sldId id="528" r:id="rId18"/>
    <p:sldId id="529" r:id="rId19"/>
    <p:sldId id="530" r:id="rId20"/>
    <p:sldId id="531" r:id="rId21"/>
    <p:sldId id="526" r:id="rId22"/>
    <p:sldId id="527" r:id="rId23"/>
    <p:sldId id="524" r:id="rId24"/>
    <p:sldId id="267" r:id="rId25"/>
    <p:sldId id="484" r:id="rId26"/>
    <p:sldId id="491" r:id="rId27"/>
    <p:sldId id="503" r:id="rId28"/>
    <p:sldId id="511" r:id="rId29"/>
    <p:sldId id="492" r:id="rId30"/>
    <p:sldId id="508" r:id="rId31"/>
    <p:sldId id="493" r:id="rId32"/>
    <p:sldId id="532" r:id="rId33"/>
    <p:sldId id="504" r:id="rId34"/>
    <p:sldId id="502" r:id="rId35"/>
    <p:sldId id="497" r:id="rId36"/>
    <p:sldId id="498" r:id="rId37"/>
    <p:sldId id="496" r:id="rId38"/>
    <p:sldId id="494" r:id="rId39"/>
    <p:sldId id="509" r:id="rId40"/>
    <p:sldId id="533" r:id="rId41"/>
    <p:sldId id="535" r:id="rId42"/>
    <p:sldId id="536" r:id="rId43"/>
    <p:sldId id="510" r:id="rId44"/>
    <p:sldId id="534" r:id="rId45"/>
    <p:sldId id="495" r:id="rId46"/>
    <p:sldId id="516" r:id="rId47"/>
    <p:sldId id="479" r:id="rId48"/>
    <p:sldId id="514" r:id="rId49"/>
    <p:sldId id="486" r:id="rId50"/>
    <p:sldId id="517" r:id="rId51"/>
    <p:sldId id="518" r:id="rId52"/>
    <p:sldId id="377" r:id="rId53"/>
    <p:sldId id="505" r:id="rId54"/>
    <p:sldId id="520" r:id="rId55"/>
    <p:sldId id="522" r:id="rId56"/>
    <p:sldId id="519" r:id="rId57"/>
    <p:sldId id="456" r:id="rId58"/>
    <p:sldId id="318" r:id="rId59"/>
    <p:sldId id="454" r:id="rId60"/>
    <p:sldId id="259"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3738" autoAdjust="0"/>
  </p:normalViewPr>
  <p:slideViewPr>
    <p:cSldViewPr snapToGrid="0" snapToObjects="1">
      <p:cViewPr varScale="1">
        <p:scale>
          <a:sx n="106" d="100"/>
          <a:sy n="106" d="100"/>
        </p:scale>
        <p:origin x="52" y="8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4F695-9835-4AE7-92D0-E5E534D7B762}"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F739890A-2063-4E76-8608-B4B59FC970DC}">
      <dgm:prSet phldrT="[Text]"/>
      <dgm:spPr>
        <a:solidFill>
          <a:srgbClr val="FFFF00">
            <a:alpha val="50000"/>
          </a:srgbClr>
        </a:solidFill>
      </dgm:spPr>
      <dgm:t>
        <a:bodyPr/>
        <a:lstStyle/>
        <a:p>
          <a:r>
            <a:rPr lang="en-US" dirty="0"/>
            <a:t>Students</a:t>
          </a:r>
        </a:p>
      </dgm:t>
    </dgm:pt>
    <dgm:pt modelId="{92931791-AEAC-43DD-94D0-C063D2482B3B}" type="parTrans" cxnId="{BEC81A8A-CC07-4737-8A75-5912130DE044}">
      <dgm:prSet/>
      <dgm:spPr/>
      <dgm:t>
        <a:bodyPr/>
        <a:lstStyle/>
        <a:p>
          <a:endParaRPr lang="en-US"/>
        </a:p>
      </dgm:t>
    </dgm:pt>
    <dgm:pt modelId="{F10629CC-8129-4D8D-AAED-473CA9C99046}" type="sibTrans" cxnId="{BEC81A8A-CC07-4737-8A75-5912130DE044}">
      <dgm:prSet/>
      <dgm:spPr/>
      <dgm:t>
        <a:bodyPr/>
        <a:lstStyle/>
        <a:p>
          <a:endParaRPr lang="en-US"/>
        </a:p>
      </dgm:t>
    </dgm:pt>
    <dgm:pt modelId="{11702233-6893-4C53-93AF-889547C0802C}">
      <dgm:prSet phldrT="[Text]"/>
      <dgm:spPr/>
      <dgm:t>
        <a:bodyPr/>
        <a:lstStyle/>
        <a:p>
          <a:r>
            <a:rPr lang="en-US" dirty="0"/>
            <a:t>Alumni</a:t>
          </a:r>
        </a:p>
      </dgm:t>
    </dgm:pt>
    <dgm:pt modelId="{582D3999-3248-47ED-818B-75E56853A055}" type="parTrans" cxnId="{0D7C47B0-4723-4224-B0CA-ACA0FC125A00}">
      <dgm:prSet/>
      <dgm:spPr/>
      <dgm:t>
        <a:bodyPr/>
        <a:lstStyle/>
        <a:p>
          <a:endParaRPr lang="en-US"/>
        </a:p>
      </dgm:t>
    </dgm:pt>
    <dgm:pt modelId="{A52286D6-B261-4C74-A4DB-155D83591774}" type="sibTrans" cxnId="{0D7C47B0-4723-4224-B0CA-ACA0FC125A00}">
      <dgm:prSet/>
      <dgm:spPr/>
      <dgm:t>
        <a:bodyPr/>
        <a:lstStyle/>
        <a:p>
          <a:endParaRPr lang="en-US"/>
        </a:p>
      </dgm:t>
    </dgm:pt>
    <dgm:pt modelId="{BC89DD94-FEAE-46F1-A55D-EFCD37ABBD7F}">
      <dgm:prSet phldrT="[Text]"/>
      <dgm:spPr/>
      <dgm:t>
        <a:bodyPr/>
        <a:lstStyle/>
        <a:p>
          <a:r>
            <a:rPr lang="en-US" dirty="0"/>
            <a:t>Career Center </a:t>
          </a:r>
        </a:p>
      </dgm:t>
    </dgm:pt>
    <dgm:pt modelId="{CD54680D-5812-43E4-87EC-F09329076EB8}" type="parTrans" cxnId="{2E8AB312-B0C5-4591-B71C-C7E85236F287}">
      <dgm:prSet/>
      <dgm:spPr/>
      <dgm:t>
        <a:bodyPr/>
        <a:lstStyle/>
        <a:p>
          <a:endParaRPr lang="en-US"/>
        </a:p>
      </dgm:t>
    </dgm:pt>
    <dgm:pt modelId="{6EC79021-BB74-4A1B-9F67-49FEF558D99B}" type="sibTrans" cxnId="{2E8AB312-B0C5-4591-B71C-C7E85236F287}">
      <dgm:prSet/>
      <dgm:spPr/>
      <dgm:t>
        <a:bodyPr/>
        <a:lstStyle/>
        <a:p>
          <a:endParaRPr lang="en-US"/>
        </a:p>
      </dgm:t>
    </dgm:pt>
    <dgm:pt modelId="{5895D800-1488-4070-8051-4E493EE4EE25}" type="pres">
      <dgm:prSet presAssocID="{62F4F695-9835-4AE7-92D0-E5E534D7B762}" presName="Name0" presStyleCnt="0">
        <dgm:presLayoutVars>
          <dgm:chMax val="7"/>
          <dgm:dir/>
          <dgm:resizeHandles val="exact"/>
        </dgm:presLayoutVars>
      </dgm:prSet>
      <dgm:spPr/>
    </dgm:pt>
    <dgm:pt modelId="{80857392-11E4-46B2-96F7-459AAF4AD4BD}" type="pres">
      <dgm:prSet presAssocID="{62F4F695-9835-4AE7-92D0-E5E534D7B762}" presName="ellipse1" presStyleLbl="vennNode1" presStyleIdx="0" presStyleCnt="3" custScaleX="66306" custScaleY="63894" custLinFactNeighborX="26421" custLinFactNeighborY="24778">
        <dgm:presLayoutVars>
          <dgm:bulletEnabled val="1"/>
        </dgm:presLayoutVars>
      </dgm:prSet>
      <dgm:spPr/>
      <dgm:t>
        <a:bodyPr/>
        <a:lstStyle/>
        <a:p>
          <a:endParaRPr lang="en-US"/>
        </a:p>
      </dgm:t>
    </dgm:pt>
    <dgm:pt modelId="{DBEB9A5D-AC58-44C3-A449-363B28F58D61}" type="pres">
      <dgm:prSet presAssocID="{62F4F695-9835-4AE7-92D0-E5E534D7B762}" presName="ellipse2" presStyleLbl="vennNode1" presStyleIdx="1" presStyleCnt="3" custLinFactX="-10405" custLinFactNeighborX="-100000" custLinFactNeighborY="4950">
        <dgm:presLayoutVars>
          <dgm:bulletEnabled val="1"/>
        </dgm:presLayoutVars>
      </dgm:prSet>
      <dgm:spPr/>
      <dgm:t>
        <a:bodyPr/>
        <a:lstStyle/>
        <a:p>
          <a:endParaRPr lang="en-US"/>
        </a:p>
      </dgm:t>
    </dgm:pt>
    <dgm:pt modelId="{D6348FE7-AA36-4DD5-9572-74D142FAB0CA}" type="pres">
      <dgm:prSet presAssocID="{62F4F695-9835-4AE7-92D0-E5E534D7B762}" presName="ellipse3" presStyleLbl="vennNode1" presStyleIdx="2" presStyleCnt="3" custLinFactNeighborX="-1752" custLinFactNeighborY="-4233">
        <dgm:presLayoutVars>
          <dgm:bulletEnabled val="1"/>
        </dgm:presLayoutVars>
      </dgm:prSet>
      <dgm:spPr/>
      <dgm:t>
        <a:bodyPr/>
        <a:lstStyle/>
        <a:p>
          <a:endParaRPr lang="en-US"/>
        </a:p>
      </dgm:t>
    </dgm:pt>
  </dgm:ptLst>
  <dgm:cxnLst>
    <dgm:cxn modelId="{BA10D8BB-1EF4-4DAF-B2D2-9A3290FF94E0}" type="presOf" srcId="{62F4F695-9835-4AE7-92D0-E5E534D7B762}" destId="{5895D800-1488-4070-8051-4E493EE4EE25}" srcOrd="0" destOrd="0" presId="urn:microsoft.com/office/officeart/2005/8/layout/rings+Icon"/>
    <dgm:cxn modelId="{BE4FD246-8716-4975-8054-0EF30A9E3601}" type="presOf" srcId="{11702233-6893-4C53-93AF-889547C0802C}" destId="{DBEB9A5D-AC58-44C3-A449-363B28F58D61}" srcOrd="0" destOrd="0" presId="urn:microsoft.com/office/officeart/2005/8/layout/rings+Icon"/>
    <dgm:cxn modelId="{A8C1221D-96E9-47C1-927C-E8F9B5B0E267}" type="presOf" srcId="{BC89DD94-FEAE-46F1-A55D-EFCD37ABBD7F}" destId="{D6348FE7-AA36-4DD5-9572-74D142FAB0CA}" srcOrd="0" destOrd="0" presId="urn:microsoft.com/office/officeart/2005/8/layout/rings+Icon"/>
    <dgm:cxn modelId="{2E8AB312-B0C5-4591-B71C-C7E85236F287}" srcId="{62F4F695-9835-4AE7-92D0-E5E534D7B762}" destId="{BC89DD94-FEAE-46F1-A55D-EFCD37ABBD7F}" srcOrd="2" destOrd="0" parTransId="{CD54680D-5812-43E4-87EC-F09329076EB8}" sibTransId="{6EC79021-BB74-4A1B-9F67-49FEF558D99B}"/>
    <dgm:cxn modelId="{0D7C47B0-4723-4224-B0CA-ACA0FC125A00}" srcId="{62F4F695-9835-4AE7-92D0-E5E534D7B762}" destId="{11702233-6893-4C53-93AF-889547C0802C}" srcOrd="1" destOrd="0" parTransId="{582D3999-3248-47ED-818B-75E56853A055}" sibTransId="{A52286D6-B261-4C74-A4DB-155D83591774}"/>
    <dgm:cxn modelId="{BEC81A8A-CC07-4737-8A75-5912130DE044}" srcId="{62F4F695-9835-4AE7-92D0-E5E534D7B762}" destId="{F739890A-2063-4E76-8608-B4B59FC970DC}" srcOrd="0" destOrd="0" parTransId="{92931791-AEAC-43DD-94D0-C063D2482B3B}" sibTransId="{F10629CC-8129-4D8D-AAED-473CA9C99046}"/>
    <dgm:cxn modelId="{5711B995-E4CB-43FD-9EAF-C3C7EE468188}" type="presOf" srcId="{F739890A-2063-4E76-8608-B4B59FC970DC}" destId="{80857392-11E4-46B2-96F7-459AAF4AD4BD}" srcOrd="0" destOrd="0" presId="urn:microsoft.com/office/officeart/2005/8/layout/rings+Icon"/>
    <dgm:cxn modelId="{2D308D62-4348-45A5-939C-E0CF947C9189}" type="presParOf" srcId="{5895D800-1488-4070-8051-4E493EE4EE25}" destId="{80857392-11E4-46B2-96F7-459AAF4AD4BD}" srcOrd="0" destOrd="0" presId="urn:microsoft.com/office/officeart/2005/8/layout/rings+Icon"/>
    <dgm:cxn modelId="{DB941F11-4911-4ADC-836E-938CC95B43E4}" type="presParOf" srcId="{5895D800-1488-4070-8051-4E493EE4EE25}" destId="{DBEB9A5D-AC58-44C3-A449-363B28F58D61}" srcOrd="1" destOrd="0" presId="urn:microsoft.com/office/officeart/2005/8/layout/rings+Icon"/>
    <dgm:cxn modelId="{53B20860-7A8F-4AB9-9B53-DBEEAD8D829C}" type="presParOf" srcId="{5895D800-1488-4070-8051-4E493EE4EE25}" destId="{D6348FE7-AA36-4DD5-9572-74D142FAB0CA}"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57392-11E4-46B2-96F7-459AAF4AD4BD}">
      <dsp:nvSpPr>
        <dsp:cNvPr id="0" name=""/>
        <dsp:cNvSpPr/>
      </dsp:nvSpPr>
      <dsp:spPr>
        <a:xfrm>
          <a:off x="2034101" y="1305504"/>
          <a:ext cx="2021060" cy="1947512"/>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Students</a:t>
          </a:r>
        </a:p>
      </dsp:txBody>
      <dsp:txXfrm>
        <a:off x="2330078" y="1590711"/>
        <a:ext cx="1429106" cy="1377098"/>
      </dsp:txXfrm>
    </dsp:sp>
    <dsp:sp modelId="{DBEB9A5D-AC58-44C3-A449-363B28F58D61}">
      <dsp:nvSpPr>
        <dsp:cNvPr id="0" name=""/>
        <dsp:cNvSpPr/>
      </dsp:nvSpPr>
      <dsp:spPr>
        <a:xfrm>
          <a:off x="0" y="2032871"/>
          <a:ext cx="3048080" cy="30480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Alumni</a:t>
          </a:r>
        </a:p>
      </dsp:txBody>
      <dsp:txXfrm>
        <a:off x="446381" y="2479246"/>
        <a:ext cx="2155318" cy="2155287"/>
      </dsp:txXfrm>
    </dsp:sp>
    <dsp:sp modelId="{D6348FE7-AA36-4DD5-9572-74D142FAB0CA}">
      <dsp:nvSpPr>
        <dsp:cNvPr id="0" name=""/>
        <dsp:cNvSpPr/>
      </dsp:nvSpPr>
      <dsp:spPr>
        <a:xfrm>
          <a:off x="3797748" y="0"/>
          <a:ext cx="3048080" cy="304803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Career Center </a:t>
          </a:r>
        </a:p>
      </dsp:txBody>
      <dsp:txXfrm>
        <a:off x="4244129" y="446375"/>
        <a:ext cx="2155318" cy="215528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143E1-2A89-4EE3-837C-61857B8EF26C}" type="datetimeFigureOut">
              <a:rPr lang="en-US" smtClean="0"/>
              <a:t>11/14/2019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C2187-CF10-4B01-8F0C-4D1778FFCF99}" type="slidenum">
              <a:rPr lang="en-US" smtClean="0"/>
              <a:t>‹#›</a:t>
            </a:fld>
            <a:endParaRPr lang="en-US"/>
          </a:p>
        </p:txBody>
      </p:sp>
    </p:spTree>
    <p:extLst>
      <p:ext uri="{BB962C8B-B14F-4D97-AF65-F5344CB8AC3E}">
        <p14:creationId xmlns:p14="http://schemas.microsoft.com/office/powerpoint/2010/main" val="331805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73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review each of these in depth,. </a:t>
            </a:r>
          </a:p>
        </p:txBody>
      </p:sp>
      <p:sp>
        <p:nvSpPr>
          <p:cNvPr id="4" name="Slide Number Placeholder 3"/>
          <p:cNvSpPr>
            <a:spLocks noGrp="1"/>
          </p:cNvSpPr>
          <p:nvPr>
            <p:ph type="sldNum" sz="quarter" idx="5"/>
          </p:nvPr>
        </p:nvSpPr>
        <p:spPr/>
        <p:txBody>
          <a:bodyPr/>
          <a:lstStyle/>
          <a:p>
            <a:fld id="{35CC2187-CF10-4B01-8F0C-4D1778FFCF99}" type="slidenum">
              <a:rPr lang="en-US" smtClean="0"/>
              <a:t>19</a:t>
            </a:fld>
            <a:endParaRPr lang="en-US"/>
          </a:p>
        </p:txBody>
      </p:sp>
    </p:spTree>
    <p:extLst>
      <p:ext uri="{BB962C8B-B14F-4D97-AF65-F5344CB8AC3E}">
        <p14:creationId xmlns:p14="http://schemas.microsoft.com/office/powerpoint/2010/main" val="84446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8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47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61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963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students enter No Mans’ Land: That time after they are accepted and the time their program starts. They aren’t doing anything to prep for the program, save from a business math class. These few months are an opportune time to create value-add learning for the student, and gets them ready for their program in the fall. </a:t>
            </a:r>
          </a:p>
        </p:txBody>
      </p:sp>
      <p:sp>
        <p:nvSpPr>
          <p:cNvPr id="4" name="Slide Number Placeholder 3"/>
          <p:cNvSpPr>
            <a:spLocks noGrp="1"/>
          </p:cNvSpPr>
          <p:nvPr>
            <p:ph type="sldNum" sz="quarter" idx="5"/>
          </p:nvPr>
        </p:nvSpPr>
        <p:spPr/>
        <p:txBody>
          <a:bodyPr/>
          <a:lstStyle/>
          <a:p>
            <a:fld id="{35CC2187-CF10-4B01-8F0C-4D1778FFCF99}" type="slidenum">
              <a:rPr lang="en-US" smtClean="0"/>
              <a:t>27</a:t>
            </a:fld>
            <a:endParaRPr lang="en-US"/>
          </a:p>
        </p:txBody>
      </p:sp>
    </p:spTree>
    <p:extLst>
      <p:ext uri="{BB962C8B-B14F-4D97-AF65-F5344CB8AC3E}">
        <p14:creationId xmlns:p14="http://schemas.microsoft.com/office/powerpoint/2010/main" val="342319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27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26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7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3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three areas of focus for years has been education, business and entertainment. </a:t>
            </a:r>
          </a:p>
        </p:txBody>
      </p:sp>
      <p:sp>
        <p:nvSpPr>
          <p:cNvPr id="4" name="Slide Number Placeholder 3"/>
          <p:cNvSpPr>
            <a:spLocks noGrp="1"/>
          </p:cNvSpPr>
          <p:nvPr>
            <p:ph type="sldNum" sz="quarter" idx="5"/>
          </p:nvPr>
        </p:nvSpPr>
        <p:spPr/>
        <p:txBody>
          <a:bodyPr/>
          <a:lstStyle/>
          <a:p>
            <a:fld id="{35CC2187-CF10-4B01-8F0C-4D1778FFCF99}" type="slidenum">
              <a:rPr lang="en-US" smtClean="0"/>
              <a:t>3</a:t>
            </a:fld>
            <a:endParaRPr lang="en-US"/>
          </a:p>
        </p:txBody>
      </p:sp>
    </p:spTree>
    <p:extLst>
      <p:ext uri="{BB962C8B-B14F-4D97-AF65-F5344CB8AC3E}">
        <p14:creationId xmlns:p14="http://schemas.microsoft.com/office/powerpoint/2010/main" val="3644679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mock-up of the database, branded with each university. </a:t>
            </a:r>
          </a:p>
        </p:txBody>
      </p:sp>
      <p:sp>
        <p:nvSpPr>
          <p:cNvPr id="4" name="Slide Number Placeholder 3"/>
          <p:cNvSpPr>
            <a:spLocks noGrp="1"/>
          </p:cNvSpPr>
          <p:nvPr>
            <p:ph type="sldNum" sz="quarter" idx="5"/>
          </p:nvPr>
        </p:nvSpPr>
        <p:spPr/>
        <p:txBody>
          <a:bodyPr/>
          <a:lstStyle/>
          <a:p>
            <a:fld id="{35CC2187-CF10-4B01-8F0C-4D1778FFCF99}" type="slidenum">
              <a:rPr lang="en-US" smtClean="0"/>
              <a:t>41</a:t>
            </a:fld>
            <a:endParaRPr lang="en-US"/>
          </a:p>
        </p:txBody>
      </p:sp>
    </p:spTree>
    <p:extLst>
      <p:ext uri="{BB962C8B-B14F-4D97-AF65-F5344CB8AC3E}">
        <p14:creationId xmlns:p14="http://schemas.microsoft.com/office/powerpoint/2010/main" val="135151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30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16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858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my posts on Linked In that garnished a lot of attention and likes. The first is a picture at Irvine campus. The second is a compilation of pictures of the six programs I taught in back in 2018. </a:t>
            </a:r>
          </a:p>
        </p:txBody>
      </p:sp>
      <p:sp>
        <p:nvSpPr>
          <p:cNvPr id="4" name="Slide Number Placeholder 3"/>
          <p:cNvSpPr>
            <a:spLocks noGrp="1"/>
          </p:cNvSpPr>
          <p:nvPr>
            <p:ph type="sldNum" sz="quarter" idx="5"/>
          </p:nvPr>
        </p:nvSpPr>
        <p:spPr/>
        <p:txBody>
          <a:bodyPr/>
          <a:lstStyle/>
          <a:p>
            <a:fld id="{8FAA4E36-002F-4980-BDFA-B3333CB90323}" type="slidenum">
              <a:rPr lang="en-US" smtClean="0"/>
              <a:t>46</a:t>
            </a:fld>
            <a:endParaRPr lang="en-US"/>
          </a:p>
        </p:txBody>
      </p:sp>
    </p:spTree>
    <p:extLst>
      <p:ext uri="{BB962C8B-B14F-4D97-AF65-F5344CB8AC3E}">
        <p14:creationId xmlns:p14="http://schemas.microsoft.com/office/powerpoint/2010/main" val="1221735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710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review each of these in depth,.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CC2187-CF10-4B01-8F0C-4D1778FFC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9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42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C2187-CF10-4B01-8F0C-4D1778FFCF99}" type="slidenum">
              <a:rPr lang="en-US" smtClean="0"/>
              <a:t>6</a:t>
            </a:fld>
            <a:endParaRPr lang="en-US"/>
          </a:p>
        </p:txBody>
      </p:sp>
    </p:spTree>
    <p:extLst>
      <p:ext uri="{BB962C8B-B14F-4D97-AF65-F5344CB8AC3E}">
        <p14:creationId xmlns:p14="http://schemas.microsoft.com/office/powerpoint/2010/main" val="92461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9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69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50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66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A4E36-002F-4980-BDFA-B3333CB90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51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0E00-1BFF-4C6F-B439-6D3B0B71F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31D572-1CDF-43DD-B8AC-AD6774323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B24EA5-0103-4662-B6C5-267BB2710AC0}"/>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5" name="Footer Placeholder 4">
            <a:extLst>
              <a:ext uri="{FF2B5EF4-FFF2-40B4-BE49-F238E27FC236}">
                <a16:creationId xmlns:a16="http://schemas.microsoft.com/office/drawing/2014/main" id="{91BB161B-D4A1-4486-8C37-2AA90287B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0A6DB-E250-45E3-81EA-F72C3A97C1DD}"/>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236575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30C9-2CA2-4F27-AC35-E549DB013C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5900A8-EC2E-4F3F-9DAF-CC5287D6BE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3FBCA-B785-4574-A96D-47326DA1A906}"/>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5" name="Footer Placeholder 4">
            <a:extLst>
              <a:ext uri="{FF2B5EF4-FFF2-40B4-BE49-F238E27FC236}">
                <a16:creationId xmlns:a16="http://schemas.microsoft.com/office/drawing/2014/main" id="{FF83567B-8A47-48F1-9637-59340372EC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13CD4-BC6B-4459-8483-4C327B2B0FD2}"/>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4023913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17F824-CF9A-46EF-A6C7-303B65D3866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5C2923-76AA-49D8-8E4A-56973345FDC9}"/>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C2DAC-9C04-4056-918E-6A63298C814C}"/>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5" name="Footer Placeholder 4">
            <a:extLst>
              <a:ext uri="{FF2B5EF4-FFF2-40B4-BE49-F238E27FC236}">
                <a16:creationId xmlns:a16="http://schemas.microsoft.com/office/drawing/2014/main" id="{0661F088-0DF1-4AB1-8995-C00DAC401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A2E4D-F5E9-49B3-AE4F-BDE9889A27E1}"/>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360313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5572-7051-4A4B-8A57-23B9EE839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9367D9-8679-456A-925D-9B517D3794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93F308-466D-4168-8636-4E47E017C81F}"/>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5" name="Footer Placeholder 4">
            <a:extLst>
              <a:ext uri="{FF2B5EF4-FFF2-40B4-BE49-F238E27FC236}">
                <a16:creationId xmlns:a16="http://schemas.microsoft.com/office/drawing/2014/main" id="{853AF4DB-3E35-4D8A-9296-0EA22B737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D16D2-5980-4CF8-B694-C766E38E6154}"/>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240714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E2CB-2569-416D-A061-CD8CCCCDD4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1E6AC-F7E4-4CC4-89C1-8D18C6C69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94A3E-E616-4748-B94A-F562774F7572}"/>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5" name="Footer Placeholder 4">
            <a:extLst>
              <a:ext uri="{FF2B5EF4-FFF2-40B4-BE49-F238E27FC236}">
                <a16:creationId xmlns:a16="http://schemas.microsoft.com/office/drawing/2014/main" id="{E61538E6-BAD3-4CCF-A1FC-8F974E2D9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55BE52-D4A0-4F14-9A62-6D475B1B5A9E}"/>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3848160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078F-1263-46CD-A019-DE52FC69D1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C3F3B9-D7D4-4C78-98B9-B1425DE8E9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0FD63C-12E2-41D1-A0E2-AEA8DD3B915C}"/>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5" name="Footer Placeholder 4">
            <a:extLst>
              <a:ext uri="{FF2B5EF4-FFF2-40B4-BE49-F238E27FC236}">
                <a16:creationId xmlns:a16="http://schemas.microsoft.com/office/drawing/2014/main" id="{2BB00316-B539-423E-89F0-FA435BF51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BD3DD-F7EA-411C-BF64-35A5726B95FA}"/>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3626469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1398-CE76-40E0-9FEE-FEC592707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4F5B44-E674-4AA5-9129-5BA000F391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F88EC-6913-4FD8-8C10-35FBB6757D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EE06CC-BEC2-4655-85F0-8404325B4488}"/>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6" name="Footer Placeholder 5">
            <a:extLst>
              <a:ext uri="{FF2B5EF4-FFF2-40B4-BE49-F238E27FC236}">
                <a16:creationId xmlns:a16="http://schemas.microsoft.com/office/drawing/2014/main" id="{2FA509D2-0569-4EB1-9233-257A11E1B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E58B8D-CAE3-42A7-803A-2562C5F609D9}"/>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172874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DEF2-1647-425D-BF8A-8F06689BAF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FC86E8-648A-4C11-BAF7-04533E7D6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25697-6C05-4223-B8D3-DBD12C96D5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FF6A33-0F66-4DE5-9FF7-3D0F3FD62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3225D2-3DB2-467A-AB2B-A1155FB404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F157C8-8764-4616-9541-E40D2948DEA5}"/>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8" name="Footer Placeholder 7">
            <a:extLst>
              <a:ext uri="{FF2B5EF4-FFF2-40B4-BE49-F238E27FC236}">
                <a16:creationId xmlns:a16="http://schemas.microsoft.com/office/drawing/2014/main" id="{ACDF4BA8-849C-4243-B95F-A648D03F69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2D614D-7051-44E5-A109-1B0A12814119}"/>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26240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720F-33C0-43FD-B7B8-CAA6DD4EE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5A1C1E-71C7-47B1-9574-C10BFEC510FA}"/>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4" name="Footer Placeholder 3">
            <a:extLst>
              <a:ext uri="{FF2B5EF4-FFF2-40B4-BE49-F238E27FC236}">
                <a16:creationId xmlns:a16="http://schemas.microsoft.com/office/drawing/2014/main" id="{D3E9BC52-CAE5-43A9-A030-98A9D6DDF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F9147C-3286-49A7-A8BE-F130010347A9}"/>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676326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5A502-A670-4306-91E5-C916EC0E6A03}"/>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3" name="Footer Placeholder 2">
            <a:extLst>
              <a:ext uri="{FF2B5EF4-FFF2-40B4-BE49-F238E27FC236}">
                <a16:creationId xmlns:a16="http://schemas.microsoft.com/office/drawing/2014/main" id="{B369C57F-4EB8-4035-A225-420001A6CC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632ED6-0FF4-4A55-BDA2-8BDCB30CB6A9}"/>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1254370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50FB-360F-491F-9189-0DA41A7E2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EEAFD3-6491-48E6-B78C-C13C0F9AA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883EED-EB69-4D8B-BF69-E0DD37606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05B37-22CD-406D-8ACA-FA3A7881BAA3}"/>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6" name="Footer Placeholder 5">
            <a:extLst>
              <a:ext uri="{FF2B5EF4-FFF2-40B4-BE49-F238E27FC236}">
                <a16:creationId xmlns:a16="http://schemas.microsoft.com/office/drawing/2014/main" id="{D2FE74A2-32A7-46D2-8AFB-4B052F6FF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C551E-50EC-48CF-ADEC-A5E695ACF5FA}"/>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192219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9F20-CD9C-4535-88FE-A14B11DFB9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B3D17-36E8-4351-8F0C-887B0E2FC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97A3F-7B7C-44CA-9E17-415842831CA9}"/>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5" name="Footer Placeholder 4">
            <a:extLst>
              <a:ext uri="{FF2B5EF4-FFF2-40B4-BE49-F238E27FC236}">
                <a16:creationId xmlns:a16="http://schemas.microsoft.com/office/drawing/2014/main" id="{1BEF5682-4913-47C3-AA01-A520DC9EE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7F630E-32C2-4F87-85EE-923047279AEB}"/>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870813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4A78-7381-457E-B966-1894D4A9E9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1D1ED8-50F3-4930-960C-9F8F3AF834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42CE20-FBDF-4B8F-A811-04BE699C0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96665-8748-4647-BDC3-0075B63843F1}"/>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6" name="Footer Placeholder 5">
            <a:extLst>
              <a:ext uri="{FF2B5EF4-FFF2-40B4-BE49-F238E27FC236}">
                <a16:creationId xmlns:a16="http://schemas.microsoft.com/office/drawing/2014/main" id="{94650B93-28B1-4B09-8E04-54FD1641B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90CA3D-E7A8-4D7A-ADD1-9220C05B7F37}"/>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1977528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DBC4-6673-4A33-A497-EAD2AC3EBB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EB67EA-BEAB-441A-BCE4-147C774A80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80449-74E4-4ACC-B27F-BA0E21F65095}"/>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5" name="Footer Placeholder 4">
            <a:extLst>
              <a:ext uri="{FF2B5EF4-FFF2-40B4-BE49-F238E27FC236}">
                <a16:creationId xmlns:a16="http://schemas.microsoft.com/office/drawing/2014/main" id="{654B7AEC-D1B4-40F0-903D-E9C1C736C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351AF-3F9C-46DC-9310-531E9B972159}"/>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45971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5FD8C-E442-4AF6-BFD8-58633CE46E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EA71A-5148-4650-AD64-F18B3D7C03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6D2A2-CDDE-44C0-B5CD-513DC74A3509}"/>
              </a:ext>
            </a:extLst>
          </p:cNvPr>
          <p:cNvSpPr>
            <a:spLocks noGrp="1"/>
          </p:cNvSpPr>
          <p:nvPr>
            <p:ph type="dt" sz="half" idx="10"/>
          </p:nvPr>
        </p:nvSpPr>
        <p:spPr/>
        <p:txBody>
          <a:bodyPr/>
          <a:lstStyle/>
          <a:p>
            <a:fld id="{57C5C967-A44D-4DAF-AF7E-22CAF962B0EE}" type="datetimeFigureOut">
              <a:rPr lang="en-US" smtClean="0"/>
              <a:t>11/14/2019</a:t>
            </a:fld>
            <a:endParaRPr lang="en-US"/>
          </a:p>
        </p:txBody>
      </p:sp>
      <p:sp>
        <p:nvSpPr>
          <p:cNvPr id="5" name="Footer Placeholder 4">
            <a:extLst>
              <a:ext uri="{FF2B5EF4-FFF2-40B4-BE49-F238E27FC236}">
                <a16:creationId xmlns:a16="http://schemas.microsoft.com/office/drawing/2014/main" id="{814ED1E8-0F6E-437A-969B-E8E3A2FBE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A2AD-D4A7-47F4-9D4E-78828CE1DE58}"/>
              </a:ext>
            </a:extLst>
          </p:cNvPr>
          <p:cNvSpPr>
            <a:spLocks noGrp="1"/>
          </p:cNvSpPr>
          <p:nvPr>
            <p:ph type="sldNum" sz="quarter" idx="12"/>
          </p:nvPr>
        </p:nvSpPr>
        <p:spPr/>
        <p:txBody>
          <a:bodyPr/>
          <a:lstStyle/>
          <a:p>
            <a:fld id="{8F3D52CC-8E62-4B11-AAB3-FCB2B6999919}" type="slidenum">
              <a:rPr lang="en-US" smtClean="0"/>
              <a:t>‹#›</a:t>
            </a:fld>
            <a:endParaRPr lang="en-US"/>
          </a:p>
        </p:txBody>
      </p:sp>
    </p:spTree>
    <p:extLst>
      <p:ext uri="{BB962C8B-B14F-4D97-AF65-F5344CB8AC3E}">
        <p14:creationId xmlns:p14="http://schemas.microsoft.com/office/powerpoint/2010/main" val="1801277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79A7A23D-57B6-4EF1-8D2A-FA68A3720A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4441" y="2201590"/>
            <a:ext cx="3057993" cy="634223"/>
          </a:xfrm>
          <a:prstGeom prst="rect">
            <a:avLst/>
          </a:prstGeom>
        </p:spPr>
      </p:pic>
      <p:cxnSp>
        <p:nvCxnSpPr>
          <p:cNvPr id="8" name="Straight Connector 7">
            <a:extLst>
              <a:ext uri="{FF2B5EF4-FFF2-40B4-BE49-F238E27FC236}">
                <a16:creationId xmlns:a16="http://schemas.microsoft.com/office/drawing/2014/main" id="{DED4CC6C-C812-4EA6-9F4C-C62BC0536A45}"/>
              </a:ext>
            </a:extLst>
          </p:cNvPr>
          <p:cNvCxnSpPr/>
          <p:nvPr userDrawn="1"/>
        </p:nvCxnSpPr>
        <p:spPr>
          <a:xfrm>
            <a:off x="4362139" y="2121734"/>
            <a:ext cx="0" cy="2330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E566F9-F923-42CB-A547-8F64CBB89F14}"/>
              </a:ext>
            </a:extLst>
          </p:cNvPr>
          <p:cNvSpPr txBox="1"/>
          <p:nvPr userDrawn="1"/>
        </p:nvSpPr>
        <p:spPr>
          <a:xfrm>
            <a:off x="746877" y="3168988"/>
            <a:ext cx="3233951" cy="253916"/>
          </a:xfrm>
          <a:prstGeom prst="rect">
            <a:avLst/>
          </a:prstGeom>
          <a:noFill/>
        </p:spPr>
        <p:txBody>
          <a:bodyPr wrap="square" rtlCol="0">
            <a:spAutoFit/>
          </a:bodyPr>
          <a:lstStyle/>
          <a:p>
            <a:r>
              <a:rPr lang="en-US" sz="1050" b="0" i="1" dirty="0">
                <a:solidFill>
                  <a:schemeClr val="accent1">
                    <a:lumMod val="40000"/>
                    <a:lumOff val="60000"/>
                  </a:schemeClr>
                </a:solidFill>
                <a:latin typeface="Arial" charset="0"/>
                <a:ea typeface="Arial" charset="0"/>
                <a:cs typeface="Arial" charset="0"/>
              </a:rPr>
              <a:t>Leadership</a:t>
            </a:r>
            <a:r>
              <a:rPr lang="en-US" sz="1050" b="0" i="1" baseline="0" dirty="0">
                <a:solidFill>
                  <a:schemeClr val="accent1">
                    <a:lumMod val="40000"/>
                    <a:lumOff val="60000"/>
                  </a:schemeClr>
                </a:solidFill>
                <a:latin typeface="Arial" charset="0"/>
                <a:ea typeface="Arial" charset="0"/>
                <a:cs typeface="Arial" charset="0"/>
              </a:rPr>
              <a:t> for a Digitally Driven World</a:t>
            </a:r>
            <a:endParaRPr lang="en-US" sz="1050" b="0" i="1"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1752539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9FE5FA9A-3817-4231-8E55-C2769A5854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4238938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7229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pic>
        <p:nvPicPr>
          <p:cNvPr id="8" name="Picture 7">
            <a:extLst>
              <a:ext uri="{FF2B5EF4-FFF2-40B4-BE49-F238E27FC236}">
                <a16:creationId xmlns:a16="http://schemas.microsoft.com/office/drawing/2014/main" id="{45FB9932-3247-4986-A2BA-F6AF45034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2831330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pic>
        <p:nvPicPr>
          <p:cNvPr id="10" name="Picture 9">
            <a:extLst>
              <a:ext uri="{FF2B5EF4-FFF2-40B4-BE49-F238E27FC236}">
                <a16:creationId xmlns:a16="http://schemas.microsoft.com/office/drawing/2014/main" id="{415E92BB-78D1-453D-A78E-C5A94488F6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733796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pic>
        <p:nvPicPr>
          <p:cNvPr id="6" name="Picture 5">
            <a:extLst>
              <a:ext uri="{FF2B5EF4-FFF2-40B4-BE49-F238E27FC236}">
                <a16:creationId xmlns:a16="http://schemas.microsoft.com/office/drawing/2014/main" id="{F0DDC1C0-1A17-4B42-96FE-86C909E7D1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447260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5" name="Picture 4">
            <a:extLst>
              <a:ext uri="{FF2B5EF4-FFF2-40B4-BE49-F238E27FC236}">
                <a16:creationId xmlns:a16="http://schemas.microsoft.com/office/drawing/2014/main" id="{7EE49259-32D2-498F-A348-5C28D01DA9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54346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DF12-5BEA-4A03-AB9D-B88E7EC1424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BE3E0A-1BAE-4D65-913A-951529110B6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4B9BB4-DCB6-436B-AA4E-CFB5135ACF46}"/>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5" name="Footer Placeholder 4">
            <a:extLst>
              <a:ext uri="{FF2B5EF4-FFF2-40B4-BE49-F238E27FC236}">
                <a16:creationId xmlns:a16="http://schemas.microsoft.com/office/drawing/2014/main" id="{0A82C87D-A511-4423-9211-D92ADC320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A7BE0-0416-4859-988C-93E3B0AAB92D}"/>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1224972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8612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9691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107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4227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15" name="www.yourwebsite.com">
            <a:extLst>
              <a:ext uri="{FF2B5EF4-FFF2-40B4-BE49-F238E27FC236}">
                <a16:creationId xmlns:a16="http://schemas.microsoft.com/office/drawing/2014/main" id="{265302B7-2250-4AD9-8EF8-D29198FC259E}"/>
              </a:ext>
            </a:extLst>
          </p:cNvPr>
          <p:cNvSpPr txBox="1">
            <a:spLocks/>
          </p:cNvSpPr>
          <p:nvPr userDrawn="1"/>
        </p:nvSpPr>
        <p:spPr>
          <a:xfrm>
            <a:off x="4762500" y="5257800"/>
            <a:ext cx="1943100" cy="323849"/>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1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75BDBBC-16F4-478F-989D-E8B698873638}"/>
              </a:ext>
            </a:extLst>
          </p:cNvPr>
          <p:cNvSpPr/>
          <p:nvPr userDrawn="1"/>
        </p:nvSpPr>
        <p:spPr>
          <a:xfrm>
            <a:off x="5157281" y="6007100"/>
            <a:ext cx="1877437" cy="341632"/>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merage.uci.edu</a:t>
            </a:r>
          </a:p>
        </p:txBody>
      </p:sp>
    </p:spTree>
    <p:extLst>
      <p:ext uri="{BB962C8B-B14F-4D97-AF65-F5344CB8AC3E}">
        <p14:creationId xmlns:p14="http://schemas.microsoft.com/office/powerpoint/2010/main" val="2413785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9B19-9712-42C2-9730-BEA5E292EA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121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9D2B0-C9F7-43C3-8D69-F34B02006F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3215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318157"/>
            <a:ext cx="5157787" cy="51064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39789" y="1995487"/>
            <a:ext cx="5157787" cy="419417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318157"/>
            <a:ext cx="5183188" cy="51064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172201" y="1995487"/>
            <a:ext cx="5183188" cy="419417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6"/>
            <a:ext cx="10515600" cy="786342"/>
          </a:xfrm>
        </p:spPr>
        <p:txBody>
          <a:body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691188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402" y="965200"/>
            <a:ext cx="3648855" cy="1419296"/>
          </a:xfrm>
          <a:noFill/>
        </p:spPr>
        <p:txBody>
          <a:bodyPr anchor="b">
            <a:normAutofit/>
          </a:bodyPr>
          <a:lstStyle>
            <a:lvl1pPr>
              <a:defRPr sz="2700">
                <a:solidFill>
                  <a:srgbClr val="003468"/>
                </a:solidFill>
              </a:defRPr>
            </a:lvl1pPr>
          </a:lstStyle>
          <a:p>
            <a:r>
              <a:rPr lang="en-US" dirty="0"/>
              <a:t>Click to edit master slide</a:t>
            </a:r>
          </a:p>
        </p:txBody>
      </p:sp>
      <p:sp>
        <p:nvSpPr>
          <p:cNvPr id="18" name="Content Placeholder 2"/>
          <p:cNvSpPr>
            <a:spLocks noGrp="1"/>
          </p:cNvSpPr>
          <p:nvPr>
            <p:ph idx="1"/>
          </p:nvPr>
        </p:nvSpPr>
        <p:spPr>
          <a:xfrm>
            <a:off x="707402" y="2540001"/>
            <a:ext cx="3648855" cy="3414970"/>
          </a:xfrm>
        </p:spPr>
        <p:txBody>
          <a:bodyPr>
            <a:normAutofit/>
          </a:bodyPr>
          <a:lstStyle>
            <a:lvl1pPr>
              <a:defRPr sz="1500">
                <a:solidFill>
                  <a:schemeClr val="bg2">
                    <a:lumMod val="25000"/>
                  </a:schemeClr>
                </a:solidFill>
              </a:defRPr>
            </a:lvl1pPr>
            <a:lvl2pPr>
              <a:defRPr sz="1350">
                <a:solidFill>
                  <a:schemeClr val="bg2">
                    <a:lumMod val="25000"/>
                  </a:schemeClr>
                </a:solidFill>
              </a:defRPr>
            </a:lvl2pPr>
            <a:lvl3pPr>
              <a:defRPr sz="1200">
                <a:solidFill>
                  <a:schemeClr val="bg2">
                    <a:lumMod val="25000"/>
                  </a:schemeClr>
                </a:solidFill>
              </a:defRPr>
            </a:lvl3pPr>
            <a:lvl4pPr>
              <a:defRPr sz="1050">
                <a:solidFill>
                  <a:schemeClr val="bg2">
                    <a:lumMod val="25000"/>
                  </a:schemeClr>
                </a:solidFill>
              </a:defRPr>
            </a:lvl4pPr>
            <a:lvl5pPr>
              <a:defRPr sz="1050">
                <a:solidFill>
                  <a:schemeClr val="bg2">
                    <a:lumMod val="25000"/>
                  </a:schemeClr>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rop Image Here vertical.png"/>
          <p:cNvSpPr>
            <a:spLocks noGrp="1"/>
          </p:cNvSpPr>
          <p:nvPr>
            <p:ph type="pic" sz="quarter" idx="17"/>
          </p:nvPr>
        </p:nvSpPr>
        <p:spPr>
          <a:xfrm>
            <a:off x="5181601" y="965200"/>
            <a:ext cx="6271515" cy="4989770"/>
          </a:xfrm>
          <a:prstGeom prst="rect">
            <a:avLst/>
          </a:prstGeom>
        </p:spPr>
        <p:txBody>
          <a:bodyPr lIns="91439" tIns="45719" rIns="91439" bIns="45719" anchor="t">
            <a:noAutofit/>
          </a:bodyPr>
          <a:lstStyle/>
          <a:p>
            <a:endParaRPr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2280924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10" name="Content Placeholder 2"/>
          <p:cNvSpPr>
            <a:spLocks noGrp="1"/>
          </p:cNvSpPr>
          <p:nvPr>
            <p:ph idx="18"/>
          </p:nvPr>
        </p:nvSpPr>
        <p:spPr>
          <a:xfrm>
            <a:off x="5183189" y="987427"/>
            <a:ext cx="6269927" cy="4967545"/>
          </a:xfrm>
        </p:spPr>
        <p:txBody>
          <a:bodyPr/>
          <a:lstStyle>
            <a:lvl1pPr>
              <a:defRPr sz="2400">
                <a:solidFill>
                  <a:schemeClr val="bg2">
                    <a:lumMod val="25000"/>
                  </a:schemeClr>
                </a:solidFill>
              </a:defRPr>
            </a:lvl1pPr>
            <a:lvl2pPr>
              <a:defRPr sz="2100">
                <a:solidFill>
                  <a:schemeClr val="bg2">
                    <a:lumMod val="25000"/>
                  </a:schemeClr>
                </a:solidFill>
              </a:defRPr>
            </a:lvl2pPr>
            <a:lvl3pPr>
              <a:defRPr sz="1800">
                <a:solidFill>
                  <a:schemeClr val="bg2">
                    <a:lumMod val="25000"/>
                  </a:schemeClr>
                </a:solidFill>
              </a:defRPr>
            </a:lvl3pPr>
            <a:lvl4pPr>
              <a:defRPr sz="1500">
                <a:solidFill>
                  <a:schemeClr val="bg2">
                    <a:lumMod val="25000"/>
                  </a:schemeClr>
                </a:solidFill>
              </a:defRPr>
            </a:lvl4pPr>
            <a:lvl5pPr>
              <a:defRPr sz="1500">
                <a:solidFill>
                  <a:schemeClr val="bg2">
                    <a:lumMod val="25000"/>
                  </a:schemeClr>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707402" y="965200"/>
            <a:ext cx="3648855" cy="1419296"/>
          </a:xfrm>
          <a:noFill/>
        </p:spPr>
        <p:txBody>
          <a:bodyPr anchor="b">
            <a:normAutofit/>
          </a:bodyPr>
          <a:lstStyle>
            <a:lvl1pPr>
              <a:defRPr sz="2700">
                <a:solidFill>
                  <a:srgbClr val="003468"/>
                </a:solidFill>
              </a:defRPr>
            </a:lvl1pPr>
          </a:lstStyle>
          <a:p>
            <a:r>
              <a:rPr lang="en-US" dirty="0"/>
              <a:t>Click to edit master slide</a:t>
            </a:r>
          </a:p>
        </p:txBody>
      </p:sp>
      <p:sp>
        <p:nvSpPr>
          <p:cNvPr id="12" name="Content Placeholder 2"/>
          <p:cNvSpPr>
            <a:spLocks noGrp="1"/>
          </p:cNvSpPr>
          <p:nvPr>
            <p:ph idx="1"/>
          </p:nvPr>
        </p:nvSpPr>
        <p:spPr>
          <a:xfrm>
            <a:off x="707402" y="2540001"/>
            <a:ext cx="3648855" cy="3414970"/>
          </a:xfrm>
        </p:spPr>
        <p:txBody>
          <a:bodyPr>
            <a:normAutofit/>
          </a:bodyPr>
          <a:lstStyle>
            <a:lvl1pPr>
              <a:defRPr sz="1500">
                <a:solidFill>
                  <a:schemeClr val="bg2">
                    <a:lumMod val="25000"/>
                  </a:schemeClr>
                </a:solidFill>
              </a:defRPr>
            </a:lvl1pPr>
            <a:lvl2pPr>
              <a:defRPr sz="1350">
                <a:solidFill>
                  <a:schemeClr val="bg2">
                    <a:lumMod val="25000"/>
                  </a:schemeClr>
                </a:solidFill>
              </a:defRPr>
            </a:lvl2pPr>
            <a:lvl3pPr>
              <a:defRPr sz="1200">
                <a:solidFill>
                  <a:schemeClr val="bg2">
                    <a:lumMod val="25000"/>
                  </a:schemeClr>
                </a:solidFill>
              </a:defRPr>
            </a:lvl3pPr>
            <a:lvl4pPr>
              <a:defRPr sz="1050">
                <a:solidFill>
                  <a:schemeClr val="bg2">
                    <a:lumMod val="25000"/>
                  </a:schemeClr>
                </a:solidFill>
              </a:defRPr>
            </a:lvl4pPr>
            <a:lvl5pPr>
              <a:defRPr sz="1050">
                <a:solidFill>
                  <a:schemeClr val="bg2">
                    <a:lumMod val="25000"/>
                  </a:schemeClr>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7"/>
            <a:ext cx="3075419" cy="163287"/>
          </a:xfrm>
          <a:prstGeom prst="rect">
            <a:avLst/>
          </a:prstGeom>
        </p:spPr>
      </p:pic>
    </p:spTree>
    <p:extLst>
      <p:ext uri="{BB962C8B-B14F-4D97-AF65-F5344CB8AC3E}">
        <p14:creationId xmlns:p14="http://schemas.microsoft.com/office/powerpoint/2010/main" val="129989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39FC-CE5B-4AE2-9E75-9889FFFAF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5EE6EB-7793-4D7B-B6E9-C52DF04A65EB}"/>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07107F-B182-4045-BB58-45F28A5AA409}"/>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4AA26A-2510-4CC6-A698-F31360D7EB3E}"/>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6" name="Footer Placeholder 5">
            <a:extLst>
              <a:ext uri="{FF2B5EF4-FFF2-40B4-BE49-F238E27FC236}">
                <a16:creationId xmlns:a16="http://schemas.microsoft.com/office/drawing/2014/main" id="{F95407DD-E257-4C96-AA8F-90971504C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43360-E3E7-44B2-AE58-15B242A41200}"/>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4025432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6163-046B-4398-96B4-7313181364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9C80C-E1A6-4848-B6A3-622382293C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24F32D-C595-4AC0-9179-6C53239BB4E5}"/>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5" name="Footer Placeholder 4">
            <a:extLst>
              <a:ext uri="{FF2B5EF4-FFF2-40B4-BE49-F238E27FC236}">
                <a16:creationId xmlns:a16="http://schemas.microsoft.com/office/drawing/2014/main" id="{6A8C84A6-574B-4BA2-BC41-0CA578931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8F6EE-E3CF-43DB-A403-B1F140D881C4}"/>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2570740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1E21-91F5-4895-B9B8-99F45EBF0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1E677-0E95-43C9-A80C-9ED37F6A8E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0FC06-3AD6-421E-BD7B-C11C912C02E7}"/>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5" name="Footer Placeholder 4">
            <a:extLst>
              <a:ext uri="{FF2B5EF4-FFF2-40B4-BE49-F238E27FC236}">
                <a16:creationId xmlns:a16="http://schemas.microsoft.com/office/drawing/2014/main" id="{C07DC351-F6CF-49E5-9B57-A13FB97FD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7659A-81C9-498E-9721-D7D1EB92D970}"/>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240833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1C70-7A50-4693-AEC6-4ACD9438AC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D44DDF-5846-4F6D-99FE-0160BEDB1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95DCF-A077-45FC-8364-0648D8396AC1}"/>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5" name="Footer Placeholder 4">
            <a:extLst>
              <a:ext uri="{FF2B5EF4-FFF2-40B4-BE49-F238E27FC236}">
                <a16:creationId xmlns:a16="http://schemas.microsoft.com/office/drawing/2014/main" id="{9ACD0C74-D0E8-41E6-AE2F-75B2DFA27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D7DE7-45A3-4F8B-BA52-B6A40F8702E7}"/>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3755795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8723-CA7C-47D8-8692-6B27488E97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2CC52C-E96F-41C7-A4ED-1392746AA6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D8A966-9722-459F-B8E1-A3C05D5A1C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88D982-BFBD-44BC-BAB0-E96F3E0DD6A7}"/>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6" name="Footer Placeholder 5">
            <a:extLst>
              <a:ext uri="{FF2B5EF4-FFF2-40B4-BE49-F238E27FC236}">
                <a16:creationId xmlns:a16="http://schemas.microsoft.com/office/drawing/2014/main" id="{CAB7DBC3-94E0-4A62-AC4E-2E67AA1F5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CAD64-033C-4F40-9789-4C6233768435}"/>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1639063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78FE-4A1B-4ECF-A714-AC4FADCEC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22F6E-1AAB-4A0D-9AF1-0E858AE53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A4F4A7-77AF-4645-983B-5F2BC19AC7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566A0D-BAAA-4956-B1B4-8C92F9085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80EF6E-54D6-4A7D-BA21-DC585836E5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CE1CC6-A6AB-4AAB-A544-F2623E8F3935}"/>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8" name="Footer Placeholder 7">
            <a:extLst>
              <a:ext uri="{FF2B5EF4-FFF2-40B4-BE49-F238E27FC236}">
                <a16:creationId xmlns:a16="http://schemas.microsoft.com/office/drawing/2014/main" id="{1B789BEA-D14F-4E05-A14C-E9622B0DC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7CF5D1-7E6B-4EE0-A6CF-B213AB67F657}"/>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1806992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FC7F-F228-4AEF-8E22-4CBBC442B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C9EE1-386B-4D52-806F-BA00A8CC6501}"/>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4" name="Footer Placeholder 3">
            <a:extLst>
              <a:ext uri="{FF2B5EF4-FFF2-40B4-BE49-F238E27FC236}">
                <a16:creationId xmlns:a16="http://schemas.microsoft.com/office/drawing/2014/main" id="{AF0FB4AB-4512-4F9B-9D38-7C2C683FE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BD97F-800F-4F6B-9A15-550F9EB0774B}"/>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2544902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D2441B-5FF9-4355-B888-4178A26E3CAF}"/>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3" name="Footer Placeholder 2">
            <a:extLst>
              <a:ext uri="{FF2B5EF4-FFF2-40B4-BE49-F238E27FC236}">
                <a16:creationId xmlns:a16="http://schemas.microsoft.com/office/drawing/2014/main" id="{82F02F77-2AC6-46E4-B482-C82A86B7C8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ECC8A2-C44F-427D-8A2D-AFFBA0D557B6}"/>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557951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8AC49-881C-4D53-84B9-B43AB9D05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899F20-4B1B-4E04-967B-2B0B40D64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2F74B7-7925-48C9-B195-0EF0D9BDE2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6DA6A6-672B-4D76-8E2E-E91941A5DC4C}"/>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6" name="Footer Placeholder 5">
            <a:extLst>
              <a:ext uri="{FF2B5EF4-FFF2-40B4-BE49-F238E27FC236}">
                <a16:creationId xmlns:a16="http://schemas.microsoft.com/office/drawing/2014/main" id="{4A39574B-F118-4EA0-87AD-23272D72FA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9F8C0-F167-4047-9CE8-D1B37C5589F5}"/>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2214093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A19A-1E00-4C56-BC7A-F0D83C7462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FA6DAC-D1FF-4D31-8041-AC0582D83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709563-BCBC-493D-AE22-9514B1D0E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01872E-1AA8-4450-9D71-342EEC996C29}"/>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6" name="Footer Placeholder 5">
            <a:extLst>
              <a:ext uri="{FF2B5EF4-FFF2-40B4-BE49-F238E27FC236}">
                <a16:creationId xmlns:a16="http://schemas.microsoft.com/office/drawing/2014/main" id="{CA1AD62C-6EFA-49A0-8021-86D00AA69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A49E4-2E96-498B-BD7E-23F643DF586F}"/>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13682602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A473-E9E8-4DBF-B352-D587875CA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43AC55-5F72-4B0A-BBF3-1A6F92FA1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E1CE6-2327-401C-8949-8AC1527DD4D6}"/>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5" name="Footer Placeholder 4">
            <a:extLst>
              <a:ext uri="{FF2B5EF4-FFF2-40B4-BE49-F238E27FC236}">
                <a16:creationId xmlns:a16="http://schemas.microsoft.com/office/drawing/2014/main" id="{4BA0812A-17C8-4D6B-8494-FE9B9A80A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BC47C-57E2-44C2-BF14-576E7D136DF4}"/>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319741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69EF-A7AB-404F-9DAC-BAB71DF53C9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A1EA16-FEC1-4B17-B8AB-4013789AAFF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74611C-DEC5-4879-B37F-E81EE85F0F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BCB205-923A-43ED-9121-DAA7866D6D7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3042B9-7C99-4F74-9BB1-6E38273273AC}"/>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58CABE-F0B6-4D1E-95A3-B8A281247D1E}"/>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8" name="Footer Placeholder 7">
            <a:extLst>
              <a:ext uri="{FF2B5EF4-FFF2-40B4-BE49-F238E27FC236}">
                <a16:creationId xmlns:a16="http://schemas.microsoft.com/office/drawing/2014/main" id="{D63378DD-B942-478F-AAD2-0176A12529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0ADCBC-0E2C-419F-9A50-52A0AA17FC29}"/>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27496603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E1EFCF-AD4B-4BD8-B0A9-C9CA851E3A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F2E9D3-198E-430A-9FB5-50E83DAEC6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FD524-63E3-4378-9DFB-83960EEEDC13}"/>
              </a:ext>
            </a:extLst>
          </p:cNvPr>
          <p:cNvSpPr>
            <a:spLocks noGrp="1"/>
          </p:cNvSpPr>
          <p:nvPr>
            <p:ph type="dt" sz="half" idx="10"/>
          </p:nvPr>
        </p:nvSpPr>
        <p:spPr/>
        <p:txBody>
          <a:bodyPr/>
          <a:lstStyle/>
          <a:p>
            <a:fld id="{8FCD753C-AD5E-411A-B2F6-DD8991FCF2A6}" type="datetimeFigureOut">
              <a:rPr lang="en-US" smtClean="0"/>
              <a:t>11/14/2019</a:t>
            </a:fld>
            <a:endParaRPr lang="en-US"/>
          </a:p>
        </p:txBody>
      </p:sp>
      <p:sp>
        <p:nvSpPr>
          <p:cNvPr id="5" name="Footer Placeholder 4">
            <a:extLst>
              <a:ext uri="{FF2B5EF4-FFF2-40B4-BE49-F238E27FC236}">
                <a16:creationId xmlns:a16="http://schemas.microsoft.com/office/drawing/2014/main" id="{CD15138D-97FB-468F-A7C5-923410CDD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50B10-7367-4605-B3FA-97EB05EC79BD}"/>
              </a:ext>
            </a:extLst>
          </p:cNvPr>
          <p:cNvSpPr>
            <a:spLocks noGrp="1"/>
          </p:cNvSpPr>
          <p:nvPr>
            <p:ph type="sldNum" sz="quarter" idx="12"/>
          </p:nvPr>
        </p:nvSpPr>
        <p:spPr/>
        <p:txBody>
          <a:bodyPr/>
          <a:lstStyle/>
          <a:p>
            <a:fld id="{EDE6357F-3F3B-4F73-893C-BB8152087279}" type="slidenum">
              <a:rPr lang="en-US" smtClean="0"/>
              <a:t>‹#›</a:t>
            </a:fld>
            <a:endParaRPr lang="en-US"/>
          </a:p>
        </p:txBody>
      </p:sp>
    </p:spTree>
    <p:extLst>
      <p:ext uri="{BB962C8B-B14F-4D97-AF65-F5344CB8AC3E}">
        <p14:creationId xmlns:p14="http://schemas.microsoft.com/office/powerpoint/2010/main" val="4280143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3450" y="2201588"/>
            <a:ext cx="6629400" cy="1384301"/>
          </a:xfrm>
        </p:spPr>
        <p:txBody>
          <a:bodyPr anchor="b">
            <a:noAutofit/>
          </a:bodyPr>
          <a:lstStyle>
            <a:lvl1pPr algn="l">
              <a:defRPr sz="5400">
                <a:solidFill>
                  <a:srgbClr val="FDBA36"/>
                </a:solidFill>
                <a:latin typeface="Franklin Gothic Medium" panose="020B0603020102020204" pitchFamily="34" charset="0"/>
                <a:cs typeface="Arial" panose="020B0604020202020204" pitchFamily="34" charset="0"/>
              </a:defRPr>
            </a:lvl1pPr>
          </a:lstStyle>
          <a:p>
            <a:r>
              <a:rPr lang="en-US" dirty="0"/>
              <a:t>CLICK TO EDIT MASTER SLIDE</a:t>
            </a:r>
          </a:p>
        </p:txBody>
      </p:sp>
      <p:sp>
        <p:nvSpPr>
          <p:cNvPr id="3" name="Subtitle 2"/>
          <p:cNvSpPr>
            <a:spLocks noGrp="1"/>
          </p:cNvSpPr>
          <p:nvPr>
            <p:ph type="subTitle" idx="1"/>
          </p:nvPr>
        </p:nvSpPr>
        <p:spPr>
          <a:xfrm>
            <a:off x="4762500" y="3830638"/>
            <a:ext cx="6629400" cy="779462"/>
          </a:xfrm>
        </p:spPr>
        <p:txBody>
          <a:bodyPr>
            <a:normAutofit/>
          </a:bodyPr>
          <a:lstStyle>
            <a:lvl1pPr marL="0" indent="0" algn="l">
              <a:buNone/>
              <a:defRPr sz="2000">
                <a:solidFill>
                  <a:schemeClr val="bg1"/>
                </a:solidFill>
                <a:latin typeface="Franklin Gothic Book" panose="020B05030201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4440" y="2201588"/>
            <a:ext cx="3057993" cy="634223"/>
          </a:xfrm>
          <a:prstGeom prst="rect">
            <a:avLst/>
          </a:prstGeom>
        </p:spPr>
      </p:pic>
      <p:cxnSp>
        <p:nvCxnSpPr>
          <p:cNvPr id="19" name="Straight Connector 18"/>
          <p:cNvCxnSpPr/>
          <p:nvPr userDrawn="1"/>
        </p:nvCxnSpPr>
        <p:spPr>
          <a:xfrm>
            <a:off x="4362138" y="2121732"/>
            <a:ext cx="0" cy="2330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746875" y="3168988"/>
            <a:ext cx="3233951" cy="307777"/>
          </a:xfrm>
          <a:prstGeom prst="rect">
            <a:avLst/>
          </a:prstGeom>
          <a:noFill/>
        </p:spPr>
        <p:txBody>
          <a:bodyPr wrap="square" rtlCol="0">
            <a:spAutoFit/>
          </a:bodyPr>
          <a:lstStyle/>
          <a:p>
            <a:r>
              <a:rPr lang="en-US" sz="1400" b="0" i="1" dirty="0">
                <a:solidFill>
                  <a:schemeClr val="accent1">
                    <a:lumMod val="40000"/>
                    <a:lumOff val="60000"/>
                  </a:schemeClr>
                </a:solidFill>
                <a:latin typeface="Arial" charset="0"/>
                <a:ea typeface="Arial" charset="0"/>
                <a:cs typeface="Arial" charset="0"/>
              </a:rPr>
              <a:t>Leadership</a:t>
            </a:r>
            <a:r>
              <a:rPr lang="en-US" sz="1400" b="0" i="1" baseline="0" dirty="0">
                <a:solidFill>
                  <a:schemeClr val="accent1">
                    <a:lumMod val="40000"/>
                    <a:lumOff val="60000"/>
                  </a:schemeClr>
                </a:solidFill>
                <a:latin typeface="Arial" charset="0"/>
                <a:ea typeface="Arial" charset="0"/>
                <a:cs typeface="Arial" charset="0"/>
              </a:rPr>
              <a:t> for a Digitally Driven World</a:t>
            </a:r>
            <a:endParaRPr lang="en-US" sz="1400" b="0" i="1" dirty="0">
              <a:solidFill>
                <a:schemeClr val="accent1">
                  <a:lumMod val="40000"/>
                  <a:lumOff val="60000"/>
                </a:schemeClr>
              </a:solidFill>
              <a:latin typeface="Arial" charset="0"/>
              <a:ea typeface="Arial" charset="0"/>
              <a:cs typeface="Arial" charset="0"/>
            </a:endParaRPr>
          </a:p>
        </p:txBody>
      </p:sp>
    </p:spTree>
    <p:extLst>
      <p:ext uri="{BB962C8B-B14F-4D97-AF65-F5344CB8AC3E}">
        <p14:creationId xmlns:p14="http://schemas.microsoft.com/office/powerpoint/2010/main" val="784834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1711503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402" y="1365938"/>
            <a:ext cx="3648854" cy="1419296"/>
          </a:xfrm>
          <a:noFill/>
        </p:spPr>
        <p:txBody>
          <a:bodyPr anchor="b">
            <a:normAutofit/>
          </a:bodyPr>
          <a:lstStyle>
            <a:lvl1pPr>
              <a:defRPr sz="4000">
                <a:solidFill>
                  <a:srgbClr val="003468"/>
                </a:solidFill>
              </a:defRPr>
            </a:lvl1pPr>
          </a:lstStyle>
          <a:p>
            <a:r>
              <a:rPr lang="en-US" dirty="0"/>
              <a:t>Click to edit master slide</a:t>
            </a:r>
          </a:p>
        </p:txBody>
      </p:sp>
      <p:sp>
        <p:nvSpPr>
          <p:cNvPr id="18" name="Content Placeholder 2"/>
          <p:cNvSpPr>
            <a:spLocks noGrp="1"/>
          </p:cNvSpPr>
          <p:nvPr>
            <p:ph idx="1"/>
          </p:nvPr>
        </p:nvSpPr>
        <p:spPr>
          <a:xfrm>
            <a:off x="707402" y="2946182"/>
            <a:ext cx="3648854" cy="2805588"/>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Drop Image Here vertical.png"/>
          <p:cNvSpPr>
            <a:spLocks noGrp="1"/>
          </p:cNvSpPr>
          <p:nvPr>
            <p:ph type="pic" sz="quarter" idx="15"/>
          </p:nvPr>
        </p:nvSpPr>
        <p:spPr>
          <a:xfrm>
            <a:off x="6390751" y="4486000"/>
            <a:ext cx="2852801" cy="2372000"/>
          </a:xfrm>
          <a:prstGeom prst="rect">
            <a:avLst/>
          </a:prstGeom>
        </p:spPr>
        <p:txBody>
          <a:bodyPr lIns="91439" tIns="45719" rIns="91439" bIns="45719" anchor="t">
            <a:noAutofit/>
          </a:bodyPr>
          <a:lstStyle/>
          <a:p>
            <a:endParaRPr/>
          </a:p>
        </p:txBody>
      </p:sp>
      <p:sp>
        <p:nvSpPr>
          <p:cNvPr id="23" name="Drop Image Here vertical.png"/>
          <p:cNvSpPr>
            <a:spLocks noGrp="1"/>
          </p:cNvSpPr>
          <p:nvPr>
            <p:ph type="pic" sz="quarter" idx="16"/>
          </p:nvPr>
        </p:nvSpPr>
        <p:spPr>
          <a:xfrm>
            <a:off x="6390751" y="-1248"/>
            <a:ext cx="2852801" cy="4370320"/>
          </a:xfrm>
          <a:prstGeom prst="rect">
            <a:avLst/>
          </a:prstGeom>
        </p:spPr>
        <p:txBody>
          <a:bodyPr lIns="91439" tIns="45719" rIns="91439" bIns="45719" anchor="t">
            <a:noAutofit/>
          </a:bodyPr>
          <a:lstStyle/>
          <a:p>
            <a:endParaRPr/>
          </a:p>
        </p:txBody>
      </p:sp>
      <p:sp>
        <p:nvSpPr>
          <p:cNvPr id="24" name="Drop Image Here vertical.png"/>
          <p:cNvSpPr>
            <a:spLocks noGrp="1"/>
          </p:cNvSpPr>
          <p:nvPr>
            <p:ph type="pic" sz="quarter" idx="17"/>
          </p:nvPr>
        </p:nvSpPr>
        <p:spPr>
          <a:xfrm>
            <a:off x="9339199" y="3234452"/>
            <a:ext cx="2852801" cy="3623548"/>
          </a:xfrm>
          <a:prstGeom prst="rect">
            <a:avLst/>
          </a:prstGeom>
        </p:spPr>
        <p:txBody>
          <a:bodyPr lIns="91439" tIns="45719" rIns="91439" bIns="45719" anchor="t">
            <a:noAutofit/>
          </a:bodyPr>
          <a:lstStyle/>
          <a:p>
            <a:endParaRPr dirty="0"/>
          </a:p>
        </p:txBody>
      </p:sp>
      <p:sp>
        <p:nvSpPr>
          <p:cNvPr id="25" name="Drop Image Here vertical.png"/>
          <p:cNvSpPr>
            <a:spLocks noGrp="1"/>
          </p:cNvSpPr>
          <p:nvPr>
            <p:ph type="pic" sz="quarter" idx="18"/>
          </p:nvPr>
        </p:nvSpPr>
        <p:spPr>
          <a:xfrm>
            <a:off x="9339198" y="-7363"/>
            <a:ext cx="2852801" cy="3134325"/>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589899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303868"/>
            <a:ext cx="5181600" cy="48730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03868"/>
            <a:ext cx="5181600" cy="4873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3321926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318155"/>
            <a:ext cx="5157787" cy="5106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1995487"/>
            <a:ext cx="5157787" cy="419417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318155"/>
            <a:ext cx="5183188" cy="5106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995487"/>
            <a:ext cx="5183188" cy="419417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6"/>
            <a:ext cx="10515600" cy="786342"/>
          </a:xfrm>
        </p:spPr>
        <p:txBody>
          <a:bodyPr/>
          <a:lstStyle/>
          <a:p>
            <a:r>
              <a:rPr lang="en-US" dirty="0"/>
              <a:t>Click to edit Master 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69882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2559670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830462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402" y="965200"/>
            <a:ext cx="3648854" cy="1419296"/>
          </a:xfrm>
          <a:noFill/>
        </p:spPr>
        <p:txBody>
          <a:bodyPr anchor="b">
            <a:normAutofit/>
          </a:bodyPr>
          <a:lstStyle>
            <a:lvl1pPr>
              <a:defRPr sz="3600">
                <a:solidFill>
                  <a:srgbClr val="003468"/>
                </a:solidFill>
              </a:defRPr>
            </a:lvl1pPr>
          </a:lstStyle>
          <a:p>
            <a:r>
              <a:rPr lang="en-US" dirty="0"/>
              <a:t>Click to edit master slide</a:t>
            </a:r>
          </a:p>
        </p:txBody>
      </p:sp>
      <p:sp>
        <p:nvSpPr>
          <p:cNvPr id="18" name="Content Placeholder 2"/>
          <p:cNvSpPr>
            <a:spLocks noGrp="1"/>
          </p:cNvSpPr>
          <p:nvPr>
            <p:ph idx="1"/>
          </p:nvPr>
        </p:nvSpPr>
        <p:spPr>
          <a:xfrm>
            <a:off x="707402" y="2540001"/>
            <a:ext cx="3648854" cy="3414970"/>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Drop Image Here vertical.png"/>
          <p:cNvSpPr>
            <a:spLocks noGrp="1"/>
          </p:cNvSpPr>
          <p:nvPr>
            <p:ph type="pic" sz="quarter" idx="17"/>
          </p:nvPr>
        </p:nvSpPr>
        <p:spPr>
          <a:xfrm>
            <a:off x="5181600" y="965200"/>
            <a:ext cx="6271515" cy="4989770"/>
          </a:xfrm>
          <a:prstGeom prst="rect">
            <a:avLst/>
          </a:prstGeom>
        </p:spPr>
        <p:txBody>
          <a:bodyPr lIns="91439" tIns="45719" rIns="91439" bIns="45719" anchor="t">
            <a:noAutofit/>
          </a:bodyPr>
          <a:lstStyle/>
          <a:p>
            <a:endParaRPr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1170893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10" name="Content Placeholder 2"/>
          <p:cNvSpPr>
            <a:spLocks noGrp="1"/>
          </p:cNvSpPr>
          <p:nvPr>
            <p:ph idx="18"/>
          </p:nvPr>
        </p:nvSpPr>
        <p:spPr>
          <a:xfrm>
            <a:off x="5183188" y="987425"/>
            <a:ext cx="6269926" cy="4967545"/>
          </a:xfrm>
        </p:spPr>
        <p:txBody>
          <a:bodyPr/>
          <a:lstStyle>
            <a:lvl1pPr>
              <a:defRPr sz="3200">
                <a:solidFill>
                  <a:schemeClr val="bg2">
                    <a:lumMod val="25000"/>
                  </a:schemeClr>
                </a:solidFill>
              </a:defRPr>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707402" y="965200"/>
            <a:ext cx="3648854" cy="1419296"/>
          </a:xfrm>
          <a:noFill/>
        </p:spPr>
        <p:txBody>
          <a:bodyPr anchor="b">
            <a:normAutofit/>
          </a:bodyPr>
          <a:lstStyle>
            <a:lvl1pPr>
              <a:defRPr sz="3600">
                <a:solidFill>
                  <a:srgbClr val="003468"/>
                </a:solidFill>
              </a:defRPr>
            </a:lvl1pPr>
          </a:lstStyle>
          <a:p>
            <a:r>
              <a:rPr lang="en-US" dirty="0"/>
              <a:t>Click to edit master slide</a:t>
            </a:r>
          </a:p>
        </p:txBody>
      </p:sp>
      <p:sp>
        <p:nvSpPr>
          <p:cNvPr id="12" name="Content Placeholder 2"/>
          <p:cNvSpPr>
            <a:spLocks noGrp="1"/>
          </p:cNvSpPr>
          <p:nvPr>
            <p:ph idx="1"/>
          </p:nvPr>
        </p:nvSpPr>
        <p:spPr>
          <a:xfrm>
            <a:off x="707402" y="2540001"/>
            <a:ext cx="3648854" cy="3414970"/>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8291" y="6433455"/>
            <a:ext cx="3075418" cy="163287"/>
          </a:xfrm>
          <a:prstGeom prst="rect">
            <a:avLst/>
          </a:prstGeom>
        </p:spPr>
      </p:pic>
    </p:spTree>
    <p:extLst>
      <p:ext uri="{BB962C8B-B14F-4D97-AF65-F5344CB8AC3E}">
        <p14:creationId xmlns:p14="http://schemas.microsoft.com/office/powerpoint/2010/main" val="4184056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6993-5327-48BD-B767-254C27FB17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00C256-80FE-4D07-A313-0A8DAA206CEC}"/>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4" name="Footer Placeholder 3">
            <a:extLst>
              <a:ext uri="{FF2B5EF4-FFF2-40B4-BE49-F238E27FC236}">
                <a16:creationId xmlns:a16="http://schemas.microsoft.com/office/drawing/2014/main" id="{0A529BAC-F879-4DA6-A050-922A80B0EA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3EFD71-F889-498F-8436-1DD4738E100B}"/>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1925291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15" name="www.yourwebsite.com">
            <a:extLst>
              <a:ext uri="{FF2B5EF4-FFF2-40B4-BE49-F238E27FC236}">
                <a16:creationId xmlns:a16="http://schemas.microsoft.com/office/drawing/2014/main" id="{265302B7-2250-4AD9-8EF8-D29198FC259E}"/>
              </a:ext>
            </a:extLst>
          </p:cNvPr>
          <p:cNvSpPr txBox="1">
            <a:spLocks/>
          </p:cNvSpPr>
          <p:nvPr userDrawn="1"/>
        </p:nvSpPr>
        <p:spPr>
          <a:xfrm>
            <a:off x="4762500" y="5257800"/>
            <a:ext cx="1943100" cy="323849"/>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1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75BDBBC-16F4-478F-989D-E8B698873638}"/>
              </a:ext>
            </a:extLst>
          </p:cNvPr>
          <p:cNvSpPr/>
          <p:nvPr userDrawn="1"/>
        </p:nvSpPr>
        <p:spPr>
          <a:xfrm>
            <a:off x="5157281" y="6007100"/>
            <a:ext cx="1877437" cy="341632"/>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merage.uci.edu</a:t>
            </a:r>
          </a:p>
        </p:txBody>
      </p:sp>
    </p:spTree>
    <p:extLst>
      <p:ext uri="{BB962C8B-B14F-4D97-AF65-F5344CB8AC3E}">
        <p14:creationId xmlns:p14="http://schemas.microsoft.com/office/powerpoint/2010/main" val="5214021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 This can be two lines but no more. Sentence case</a:t>
            </a:r>
          </a:p>
        </p:txBody>
      </p:sp>
      <p:sp>
        <p:nvSpPr>
          <p:cNvPr id="3" name="Content Placeholder 2"/>
          <p:cNvSpPr>
            <a:spLocks noGrp="1"/>
          </p:cNvSpPr>
          <p:nvPr>
            <p:ph idx="1"/>
          </p:nvPr>
        </p:nvSpPr>
        <p:spPr/>
        <p:txBody>
          <a:bodyPr/>
          <a:lstStyle>
            <a:lvl4pPr marL="1028700" indent="0">
              <a:buNone/>
              <a:defRPr/>
            </a:lvl4pPr>
          </a:lstStyle>
          <a:p>
            <a:pPr lvl="0"/>
            <a:r>
              <a:rPr lang="en-US" dirty="0"/>
              <a:t>Edit Master text styles</a:t>
            </a:r>
          </a:p>
          <a:p>
            <a:pPr lvl="1"/>
            <a:r>
              <a:rPr lang="en-US" dirty="0"/>
              <a:t>Second level</a:t>
            </a:r>
          </a:p>
          <a:p>
            <a:pPr lvl="2"/>
            <a:r>
              <a:rPr lang="en-US" dirty="0"/>
              <a:t>Third level</a:t>
            </a:r>
          </a:p>
        </p:txBody>
      </p:sp>
      <p:cxnSp>
        <p:nvCxnSpPr>
          <p:cNvPr id="7" name="Straight Connector 6"/>
          <p:cNvCxnSpPr/>
          <p:nvPr userDrawn="1"/>
        </p:nvCxnSpPr>
        <p:spPr>
          <a:xfrm>
            <a:off x="607613" y="1607419"/>
            <a:ext cx="9806923" cy="0"/>
          </a:xfrm>
          <a:prstGeom prst="line">
            <a:avLst/>
          </a:prstGeom>
          <a:ln w="19050" cap="rnd">
            <a:solidFill>
              <a:schemeClr val="bg1"/>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4876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 This can be two lines but no more. Sentence case</a:t>
            </a:r>
          </a:p>
        </p:txBody>
      </p:sp>
      <p:cxnSp>
        <p:nvCxnSpPr>
          <p:cNvPr id="7" name="Straight Connector 6"/>
          <p:cNvCxnSpPr/>
          <p:nvPr userDrawn="1"/>
        </p:nvCxnSpPr>
        <p:spPr>
          <a:xfrm>
            <a:off x="607613" y="1607419"/>
            <a:ext cx="9806923" cy="0"/>
          </a:xfrm>
          <a:prstGeom prst="line">
            <a:avLst/>
          </a:prstGeom>
          <a:ln w="19050" cap="rnd">
            <a:solidFill>
              <a:schemeClr val="bg1"/>
            </a:solidFill>
            <a:roun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605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910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3450" y="2201588"/>
            <a:ext cx="6629400" cy="1384301"/>
          </a:xfrm>
        </p:spPr>
        <p:txBody>
          <a:bodyPr anchor="b">
            <a:noAutofit/>
          </a:bodyPr>
          <a:lstStyle>
            <a:lvl1pPr algn="l">
              <a:defRPr sz="5400">
                <a:solidFill>
                  <a:srgbClr val="FDBA36"/>
                </a:solidFill>
                <a:latin typeface="Franklin Gothic Medium" panose="020B0603020102020204" pitchFamily="34" charset="0"/>
                <a:cs typeface="Arial" panose="020B0604020202020204" pitchFamily="34" charset="0"/>
              </a:defRPr>
            </a:lvl1pPr>
          </a:lstStyle>
          <a:p>
            <a:r>
              <a:rPr lang="en-US" dirty="0"/>
              <a:t>CLICK TO EDIT MASTER SLIDE</a:t>
            </a:r>
          </a:p>
        </p:txBody>
      </p:sp>
      <p:sp>
        <p:nvSpPr>
          <p:cNvPr id="3" name="Subtitle 2"/>
          <p:cNvSpPr>
            <a:spLocks noGrp="1"/>
          </p:cNvSpPr>
          <p:nvPr>
            <p:ph type="subTitle" idx="1"/>
          </p:nvPr>
        </p:nvSpPr>
        <p:spPr>
          <a:xfrm>
            <a:off x="4762500" y="3830638"/>
            <a:ext cx="6629400" cy="779462"/>
          </a:xfrm>
        </p:spPr>
        <p:txBody>
          <a:bodyPr>
            <a:normAutofit/>
          </a:bodyPr>
          <a:lstStyle>
            <a:lvl1pPr marL="0" indent="0" algn="l">
              <a:buNone/>
              <a:defRPr sz="2000">
                <a:solidFill>
                  <a:schemeClr val="bg1"/>
                </a:solidFill>
                <a:latin typeface="Franklin Gothic Book" panose="020B05030201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p:cNvCxnSpPr/>
          <p:nvPr userDrawn="1"/>
        </p:nvCxnSpPr>
        <p:spPr>
          <a:xfrm>
            <a:off x="4362138" y="2121732"/>
            <a:ext cx="0" cy="23303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4440" y="2197707"/>
            <a:ext cx="3111600" cy="1066193"/>
          </a:xfrm>
          <a:prstGeom prst="rect">
            <a:avLst/>
          </a:prstGeom>
        </p:spPr>
      </p:pic>
    </p:spTree>
    <p:extLst>
      <p:ext uri="{BB962C8B-B14F-4D97-AF65-F5344CB8AC3E}">
        <p14:creationId xmlns:p14="http://schemas.microsoft.com/office/powerpoint/2010/main" val="1222151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671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402" y="1365938"/>
            <a:ext cx="3648854" cy="1419296"/>
          </a:xfrm>
          <a:noFill/>
        </p:spPr>
        <p:txBody>
          <a:bodyPr anchor="b">
            <a:normAutofit/>
          </a:bodyPr>
          <a:lstStyle>
            <a:lvl1pPr>
              <a:defRPr sz="4000">
                <a:solidFill>
                  <a:srgbClr val="003468"/>
                </a:solidFill>
              </a:defRPr>
            </a:lvl1pPr>
          </a:lstStyle>
          <a:p>
            <a:r>
              <a:rPr lang="en-US" dirty="0"/>
              <a:t>Click to edit master slide</a:t>
            </a:r>
          </a:p>
        </p:txBody>
      </p:sp>
      <p:sp>
        <p:nvSpPr>
          <p:cNvPr id="18" name="Content Placeholder 2"/>
          <p:cNvSpPr>
            <a:spLocks noGrp="1"/>
          </p:cNvSpPr>
          <p:nvPr>
            <p:ph idx="1"/>
          </p:nvPr>
        </p:nvSpPr>
        <p:spPr>
          <a:xfrm>
            <a:off x="707402" y="2946182"/>
            <a:ext cx="3648854" cy="2805588"/>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Drop Image Here vertical.png"/>
          <p:cNvSpPr>
            <a:spLocks noGrp="1"/>
          </p:cNvSpPr>
          <p:nvPr>
            <p:ph type="pic" sz="quarter" idx="15"/>
          </p:nvPr>
        </p:nvSpPr>
        <p:spPr>
          <a:xfrm>
            <a:off x="6390751" y="4486000"/>
            <a:ext cx="2852801" cy="2372000"/>
          </a:xfrm>
          <a:prstGeom prst="rect">
            <a:avLst/>
          </a:prstGeom>
        </p:spPr>
        <p:txBody>
          <a:bodyPr lIns="91439" tIns="45719" rIns="91439" bIns="45719" anchor="t">
            <a:noAutofit/>
          </a:bodyPr>
          <a:lstStyle/>
          <a:p>
            <a:r>
              <a:rPr lang="en-US"/>
              <a:t>Click icon to add picture</a:t>
            </a:r>
            <a:endParaRPr/>
          </a:p>
        </p:txBody>
      </p:sp>
      <p:sp>
        <p:nvSpPr>
          <p:cNvPr id="23" name="Drop Image Here vertical.png"/>
          <p:cNvSpPr>
            <a:spLocks noGrp="1"/>
          </p:cNvSpPr>
          <p:nvPr>
            <p:ph type="pic" sz="quarter" idx="16"/>
          </p:nvPr>
        </p:nvSpPr>
        <p:spPr>
          <a:xfrm>
            <a:off x="6390751" y="-1248"/>
            <a:ext cx="2852801" cy="4370320"/>
          </a:xfrm>
          <a:prstGeom prst="rect">
            <a:avLst/>
          </a:prstGeom>
        </p:spPr>
        <p:txBody>
          <a:bodyPr lIns="91439" tIns="45719" rIns="91439" bIns="45719" anchor="t">
            <a:noAutofit/>
          </a:bodyPr>
          <a:lstStyle/>
          <a:p>
            <a:r>
              <a:rPr lang="en-US"/>
              <a:t>Click icon to add picture</a:t>
            </a:r>
            <a:endParaRPr/>
          </a:p>
        </p:txBody>
      </p:sp>
      <p:sp>
        <p:nvSpPr>
          <p:cNvPr id="24" name="Drop Image Here vertical.png"/>
          <p:cNvSpPr>
            <a:spLocks noGrp="1"/>
          </p:cNvSpPr>
          <p:nvPr>
            <p:ph type="pic" sz="quarter" idx="17"/>
          </p:nvPr>
        </p:nvSpPr>
        <p:spPr>
          <a:xfrm>
            <a:off x="9339199" y="3234452"/>
            <a:ext cx="2852801" cy="3623548"/>
          </a:xfrm>
          <a:prstGeom prst="rect">
            <a:avLst/>
          </a:prstGeom>
        </p:spPr>
        <p:txBody>
          <a:bodyPr lIns="91439" tIns="45719" rIns="91439" bIns="45719" anchor="t">
            <a:noAutofit/>
          </a:bodyPr>
          <a:lstStyle/>
          <a:p>
            <a:r>
              <a:rPr lang="en-US"/>
              <a:t>Click icon to add picture</a:t>
            </a:r>
            <a:endParaRPr dirty="0"/>
          </a:p>
        </p:txBody>
      </p:sp>
      <p:sp>
        <p:nvSpPr>
          <p:cNvPr id="25" name="Drop Image Here vertical.png"/>
          <p:cNvSpPr>
            <a:spLocks noGrp="1"/>
          </p:cNvSpPr>
          <p:nvPr>
            <p:ph type="pic" sz="quarter" idx="18"/>
          </p:nvPr>
        </p:nvSpPr>
        <p:spPr>
          <a:xfrm>
            <a:off x="9339198" y="-7363"/>
            <a:ext cx="2852801" cy="3134325"/>
          </a:xfrm>
          <a:prstGeom prst="rect">
            <a:avLst/>
          </a:prstGeom>
        </p:spPr>
        <p:txBody>
          <a:bodyPr lIns="91439" tIns="45719" rIns="91439" bIns="45719" anchor="t">
            <a:noAutofit/>
          </a:bodyPr>
          <a:lstStyle/>
          <a:p>
            <a:r>
              <a:rPr lang="en-US"/>
              <a:t>Click icon to add picture</a:t>
            </a:r>
            <a:endParaRPr/>
          </a:p>
        </p:txBody>
      </p:sp>
    </p:spTree>
    <p:extLst>
      <p:ext uri="{BB962C8B-B14F-4D97-AF65-F5344CB8AC3E}">
        <p14:creationId xmlns:p14="http://schemas.microsoft.com/office/powerpoint/2010/main" val="3537589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303868"/>
            <a:ext cx="5181600" cy="4873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303868"/>
            <a:ext cx="5181600" cy="4873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716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318155"/>
            <a:ext cx="5157787" cy="5106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995487"/>
            <a:ext cx="5157787" cy="4194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318155"/>
            <a:ext cx="5183188" cy="5106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995487"/>
            <a:ext cx="5183188" cy="4194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838200" y="365126"/>
            <a:ext cx="10515600" cy="786342"/>
          </a:xfrm>
        </p:spPr>
        <p:txBody>
          <a:bodyPr/>
          <a:lstStyle/>
          <a:p>
            <a:r>
              <a:rPr lang="en-US"/>
              <a:t>Click to edit Master title style</a:t>
            </a:r>
            <a:endParaRPr lang="en-US" dirty="0"/>
          </a:p>
        </p:txBody>
      </p:sp>
    </p:spTree>
    <p:extLst>
      <p:ext uri="{BB962C8B-B14F-4D97-AF65-F5344CB8AC3E}">
        <p14:creationId xmlns:p14="http://schemas.microsoft.com/office/powerpoint/2010/main" val="810394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244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B7110-E10D-49D9-8B77-54C18723C757}"/>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3" name="Footer Placeholder 2">
            <a:extLst>
              <a:ext uri="{FF2B5EF4-FFF2-40B4-BE49-F238E27FC236}">
                <a16:creationId xmlns:a16="http://schemas.microsoft.com/office/drawing/2014/main" id="{97A2F211-FDF8-40CB-9C2F-1CCCE1C9C8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CF264-AF03-4215-A15D-ACA8C6BF9E03}"/>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584182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815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7402" y="965200"/>
            <a:ext cx="3648854" cy="1419296"/>
          </a:xfrm>
          <a:noFill/>
        </p:spPr>
        <p:txBody>
          <a:bodyPr anchor="b">
            <a:normAutofit/>
          </a:bodyPr>
          <a:lstStyle>
            <a:lvl1pPr>
              <a:defRPr sz="3600">
                <a:solidFill>
                  <a:srgbClr val="FDBA36"/>
                </a:solidFill>
              </a:defRPr>
            </a:lvl1pPr>
          </a:lstStyle>
          <a:p>
            <a:r>
              <a:rPr lang="en-US" dirty="0"/>
              <a:t>Click to edit master slide</a:t>
            </a:r>
          </a:p>
        </p:txBody>
      </p:sp>
      <p:sp>
        <p:nvSpPr>
          <p:cNvPr id="18" name="Content Placeholder 2"/>
          <p:cNvSpPr>
            <a:spLocks noGrp="1"/>
          </p:cNvSpPr>
          <p:nvPr>
            <p:ph idx="1"/>
          </p:nvPr>
        </p:nvSpPr>
        <p:spPr>
          <a:xfrm>
            <a:off x="707402" y="2540001"/>
            <a:ext cx="3648854" cy="34149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Drop Image Here vertical.png"/>
          <p:cNvSpPr>
            <a:spLocks noGrp="1"/>
          </p:cNvSpPr>
          <p:nvPr>
            <p:ph type="pic" sz="quarter" idx="17"/>
          </p:nvPr>
        </p:nvSpPr>
        <p:spPr>
          <a:xfrm>
            <a:off x="5181600" y="965200"/>
            <a:ext cx="6271515" cy="4989770"/>
          </a:xfrm>
          <a:prstGeom prst="rect">
            <a:avLst/>
          </a:prstGeom>
        </p:spPr>
        <p:txBody>
          <a:bodyPr lIns="91439" tIns="45719" rIns="91439" bIns="45719" anchor="t">
            <a:noAutofit/>
          </a:bodyPr>
          <a:lstStyle/>
          <a:p>
            <a:r>
              <a:rPr lang="en-US"/>
              <a:t>Click icon to add picture</a:t>
            </a:r>
            <a:endParaRPr dirty="0"/>
          </a:p>
        </p:txBody>
      </p:sp>
    </p:spTree>
    <p:extLst>
      <p:ext uri="{BB962C8B-B14F-4D97-AF65-F5344CB8AC3E}">
        <p14:creationId xmlns:p14="http://schemas.microsoft.com/office/powerpoint/2010/main" val="979463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10" name="Content Placeholder 2"/>
          <p:cNvSpPr>
            <a:spLocks noGrp="1"/>
          </p:cNvSpPr>
          <p:nvPr>
            <p:ph idx="18"/>
          </p:nvPr>
        </p:nvSpPr>
        <p:spPr>
          <a:xfrm>
            <a:off x="5183188" y="987425"/>
            <a:ext cx="6269926" cy="496754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hasCustomPrompt="1"/>
          </p:nvPr>
        </p:nvSpPr>
        <p:spPr>
          <a:xfrm>
            <a:off x="707402" y="965200"/>
            <a:ext cx="3648854" cy="1419296"/>
          </a:xfrm>
          <a:noFill/>
        </p:spPr>
        <p:txBody>
          <a:bodyPr anchor="b">
            <a:normAutofit/>
          </a:bodyPr>
          <a:lstStyle>
            <a:lvl1pPr>
              <a:defRPr sz="3600">
                <a:solidFill>
                  <a:srgbClr val="FDBA36"/>
                </a:solidFill>
              </a:defRPr>
            </a:lvl1pPr>
          </a:lstStyle>
          <a:p>
            <a:r>
              <a:rPr lang="en-US" dirty="0"/>
              <a:t>Click to edit master slide</a:t>
            </a:r>
          </a:p>
        </p:txBody>
      </p:sp>
      <p:sp>
        <p:nvSpPr>
          <p:cNvPr id="12" name="Content Placeholder 2"/>
          <p:cNvSpPr>
            <a:spLocks noGrp="1"/>
          </p:cNvSpPr>
          <p:nvPr>
            <p:ph idx="1"/>
          </p:nvPr>
        </p:nvSpPr>
        <p:spPr>
          <a:xfrm>
            <a:off x="707402" y="2540001"/>
            <a:ext cx="3648854" cy="34149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6A85-A043-439C-8738-F090EA2FA85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B100C8-2A71-48B2-81E9-22CEDDACE67F}"/>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BF5879-D23A-493B-B468-945D82FAB7C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0C64D2-D79B-450B-BBC6-38FDD68C2D0A}"/>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6" name="Footer Placeholder 5">
            <a:extLst>
              <a:ext uri="{FF2B5EF4-FFF2-40B4-BE49-F238E27FC236}">
                <a16:creationId xmlns:a16="http://schemas.microsoft.com/office/drawing/2014/main" id="{DAE12209-A37C-4EAD-81C7-3D3FD8D06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164D6-ACC5-4BEE-881B-1C1965A95968}"/>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155971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AB17-8D25-4036-820F-0F5755E8C1F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57D59D-8D5C-4CC8-982A-C3D25720535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FAE79-810F-4080-BDFF-FC6A04F8317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EE92EE-EB8A-4F51-9C41-E3A35C165977}"/>
              </a:ext>
            </a:extLst>
          </p:cNvPr>
          <p:cNvSpPr>
            <a:spLocks noGrp="1"/>
          </p:cNvSpPr>
          <p:nvPr>
            <p:ph type="dt" sz="half" idx="10"/>
          </p:nvPr>
        </p:nvSpPr>
        <p:spPr/>
        <p:txBody>
          <a:bodyPr/>
          <a:lstStyle/>
          <a:p>
            <a:fld id="{6E5415FB-8FEC-4988-AD53-609EFEB0E824}" type="datetimeFigureOut">
              <a:rPr lang="en-US" smtClean="0"/>
              <a:t>11/14/2019</a:t>
            </a:fld>
            <a:endParaRPr lang="en-US"/>
          </a:p>
        </p:txBody>
      </p:sp>
      <p:sp>
        <p:nvSpPr>
          <p:cNvPr id="6" name="Footer Placeholder 5">
            <a:extLst>
              <a:ext uri="{FF2B5EF4-FFF2-40B4-BE49-F238E27FC236}">
                <a16:creationId xmlns:a16="http://schemas.microsoft.com/office/drawing/2014/main" id="{5E5A7ADE-F1AE-44DB-ABBF-BFF27A0C8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8DA55-F583-4B73-BAA1-12E3A0CDE56B}"/>
              </a:ext>
            </a:extLst>
          </p:cNvPr>
          <p:cNvSpPr>
            <a:spLocks noGrp="1"/>
          </p:cNvSpPr>
          <p:nvPr>
            <p:ph type="sldNum" sz="quarter" idx="12"/>
          </p:nvPr>
        </p:nvSpPr>
        <p:spPr/>
        <p:txBody>
          <a:bodyPr/>
          <a:lstStyle/>
          <a:p>
            <a:fld id="{6E5D0BBB-5CFB-4857-9D63-77AFB99C8A6B}" type="slidenum">
              <a:rPr lang="en-US" smtClean="0"/>
              <a:t>‹#›</a:t>
            </a:fld>
            <a:endParaRPr lang="en-US"/>
          </a:p>
        </p:txBody>
      </p:sp>
    </p:spTree>
    <p:extLst>
      <p:ext uri="{BB962C8B-B14F-4D97-AF65-F5344CB8AC3E}">
        <p14:creationId xmlns:p14="http://schemas.microsoft.com/office/powerpoint/2010/main" val="426416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5.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7.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D55BB-3395-42A3-9D59-1EC7DE3F65D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87F510-2F01-429D-978E-829C48143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AC83E-C71E-48F7-949F-7A933B3757C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415FB-8FEC-4988-AD53-609EFEB0E824}" type="datetimeFigureOut">
              <a:rPr lang="en-US" smtClean="0"/>
              <a:t>11/14/2019</a:t>
            </a:fld>
            <a:endParaRPr lang="en-US"/>
          </a:p>
        </p:txBody>
      </p:sp>
      <p:sp>
        <p:nvSpPr>
          <p:cNvPr id="5" name="Footer Placeholder 4">
            <a:extLst>
              <a:ext uri="{FF2B5EF4-FFF2-40B4-BE49-F238E27FC236}">
                <a16:creationId xmlns:a16="http://schemas.microsoft.com/office/drawing/2014/main" id="{8D0574F7-44B9-423F-8030-0AE0DAD9B3A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746EF3-34A9-40D9-A84F-F68B51B3A57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D0BBB-5CFB-4857-9D63-77AFB99C8A6B}" type="slidenum">
              <a:rPr lang="en-US" smtClean="0"/>
              <a:t>‹#›</a:t>
            </a:fld>
            <a:endParaRPr lang="en-US"/>
          </a:p>
        </p:txBody>
      </p:sp>
    </p:spTree>
    <p:extLst>
      <p:ext uri="{BB962C8B-B14F-4D97-AF65-F5344CB8AC3E}">
        <p14:creationId xmlns:p14="http://schemas.microsoft.com/office/powerpoint/2010/main" val="243338314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0E029F-B551-47DC-869D-BF43D13D8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775F4C-4335-40DD-8BA1-CC1E65F167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6A938-4C58-4234-BBD0-D15D66DD7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5C967-A44D-4DAF-AF7E-22CAF962B0EE}" type="datetimeFigureOut">
              <a:rPr lang="en-US" smtClean="0"/>
              <a:t>11/14/2019</a:t>
            </a:fld>
            <a:endParaRPr lang="en-US"/>
          </a:p>
        </p:txBody>
      </p:sp>
      <p:sp>
        <p:nvSpPr>
          <p:cNvPr id="5" name="Footer Placeholder 4">
            <a:extLst>
              <a:ext uri="{FF2B5EF4-FFF2-40B4-BE49-F238E27FC236}">
                <a16:creationId xmlns:a16="http://schemas.microsoft.com/office/drawing/2014/main" id="{3CDA39F4-7DD0-4373-974D-F0C84D532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929F68-7969-479C-8C4E-42A050C69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D52CC-8E62-4B11-AAB3-FCB2B6999919}" type="slidenum">
              <a:rPr lang="en-US" smtClean="0"/>
              <a:t>‹#›</a:t>
            </a:fld>
            <a:endParaRPr lang="en-US"/>
          </a:p>
        </p:txBody>
      </p:sp>
    </p:spTree>
    <p:extLst>
      <p:ext uri="{BB962C8B-B14F-4D97-AF65-F5344CB8AC3E}">
        <p14:creationId xmlns:p14="http://schemas.microsoft.com/office/powerpoint/2010/main" val="207731419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8399966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04" r:id="rId13"/>
    <p:sldLayoutId id="2147483703" r:id="rId14"/>
    <p:sldLayoutId id="2147483662"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9027F-A20F-468E-B9A8-5927C01832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FE9C3-2CE5-4E92-8270-2C02A15572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A4D29-988E-44F6-8472-51ACA1B03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D753C-AD5E-411A-B2F6-DD8991FCF2A6}" type="datetimeFigureOut">
              <a:rPr lang="en-US" smtClean="0"/>
              <a:t>11/14/2019</a:t>
            </a:fld>
            <a:endParaRPr lang="en-US"/>
          </a:p>
        </p:txBody>
      </p:sp>
      <p:sp>
        <p:nvSpPr>
          <p:cNvPr id="5" name="Footer Placeholder 4">
            <a:extLst>
              <a:ext uri="{FF2B5EF4-FFF2-40B4-BE49-F238E27FC236}">
                <a16:creationId xmlns:a16="http://schemas.microsoft.com/office/drawing/2014/main" id="{852FC126-F549-49EB-A2A4-B68626D9D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C68A22-0C61-41B5-A6C2-E0662246F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6357F-3F3B-4F73-893C-BB8152087279}" type="slidenum">
              <a:rPr lang="en-US" smtClean="0"/>
              <a:t>‹#›</a:t>
            </a:fld>
            <a:endParaRPr lang="en-US"/>
          </a:p>
        </p:txBody>
      </p:sp>
    </p:spTree>
    <p:extLst>
      <p:ext uri="{BB962C8B-B14F-4D97-AF65-F5344CB8AC3E}">
        <p14:creationId xmlns:p14="http://schemas.microsoft.com/office/powerpoint/2010/main" val="257307349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863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37733"/>
            <a:ext cx="10515600" cy="4839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71979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92" r:id="rId10"/>
  </p:sldLayoutIdLst>
  <p:txStyles>
    <p:titleStyle>
      <a:lvl1pPr algn="l" defTabSz="914400" rtl="0" eaLnBrk="1" latinLnBrk="0" hangingPunct="1">
        <a:lnSpc>
          <a:spcPct val="90000"/>
        </a:lnSpc>
        <a:spcBef>
          <a:spcPct val="0"/>
        </a:spcBef>
        <a:buNone/>
        <a:defRPr sz="4000" kern="1200">
          <a:solidFill>
            <a:srgbClr val="003468"/>
          </a:solidFill>
          <a:latin typeface="Franklin Gothic Medium" panose="020B0603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Franklin Gothic Book" panose="020B0503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3936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8D693A-DFEC-4A8A-B587-38030B692C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909246" y="5210131"/>
            <a:ext cx="906692" cy="316487"/>
          </a:xfrm>
          <a:prstGeom prst="rect">
            <a:avLst/>
          </a:prstGeom>
        </p:spPr>
      </p:pic>
      <p:sp>
        <p:nvSpPr>
          <p:cNvPr id="2" name="Title Placeholder 1"/>
          <p:cNvSpPr>
            <a:spLocks noGrp="1"/>
          </p:cNvSpPr>
          <p:nvPr>
            <p:ph type="title"/>
          </p:nvPr>
        </p:nvSpPr>
        <p:spPr>
          <a:xfrm>
            <a:off x="607613" y="320677"/>
            <a:ext cx="9806923" cy="1132739"/>
          </a:xfrm>
          <a:prstGeom prst="rect">
            <a:avLst/>
          </a:prstGeom>
        </p:spPr>
        <p:txBody>
          <a:bodyPr vert="horz" lIns="91440" tIns="45720" rIns="91440" bIns="45720" rtlCol="0" anchor="ctr">
            <a:normAutofit/>
          </a:bodyPr>
          <a:lstStyle/>
          <a:p>
            <a:r>
              <a:rPr lang="en-US" dirty="0"/>
              <a:t>Click to edit Master title style. This could be on two lines but preferably not more</a:t>
            </a:r>
          </a:p>
        </p:txBody>
      </p:sp>
      <p:sp>
        <p:nvSpPr>
          <p:cNvPr id="3" name="Text Placeholder 2"/>
          <p:cNvSpPr>
            <a:spLocks noGrp="1"/>
          </p:cNvSpPr>
          <p:nvPr>
            <p:ph type="body" idx="1"/>
          </p:nvPr>
        </p:nvSpPr>
        <p:spPr>
          <a:xfrm>
            <a:off x="607613" y="1960777"/>
            <a:ext cx="9806923" cy="453382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11817" y="5816010"/>
            <a:ext cx="899831" cy="674765"/>
          </a:xfrm>
          <a:prstGeom prst="rect">
            <a:avLst/>
          </a:prstGeom>
        </p:spPr>
      </p:pic>
    </p:spTree>
    <p:extLst>
      <p:ext uri="{BB962C8B-B14F-4D97-AF65-F5344CB8AC3E}">
        <p14:creationId xmlns:p14="http://schemas.microsoft.com/office/powerpoint/2010/main" val="73201795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Lst>
  <p:txStyles>
    <p:titleStyle>
      <a:lvl1pPr algn="l" defTabSz="685800" rtl="0" eaLnBrk="1" latinLnBrk="0" hangingPunct="1">
        <a:lnSpc>
          <a:spcPts val="3600"/>
        </a:lnSpc>
        <a:spcBef>
          <a:spcPct val="0"/>
        </a:spcBef>
        <a:buNone/>
        <a:defRPr sz="2700" b="1" kern="1200" baseline="0">
          <a:solidFill>
            <a:srgbClr val="7ACC00"/>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35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Georgia" panose="02040502050405020303" pitchFamily="18"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Georgia" panose="02040502050405020303" pitchFamily="18"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Georgia" panose="02040502050405020303" pitchFamily="18"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Georgia" panose="02040502050405020303" pitchFamily="18"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346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863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37733"/>
            <a:ext cx="10515600" cy="483923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109CA2-CB08-4896-9E5F-A57963BB5086}" type="datetimeFigureOut">
              <a:rPr lang="en-US" smtClean="0"/>
              <a:t>11/14/2019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FDBA36"/>
                </a:solidFill>
              </a:defRPr>
            </a:lvl1pPr>
          </a:lstStyle>
          <a:p>
            <a:fld id="{9BE3177C-F303-47D5-86D4-7364F0F05500}" type="slidenum">
              <a:rPr lang="en-US" smtClean="0"/>
              <a:pPr/>
              <a:t>‹#›</a:t>
            </a:fld>
            <a:endParaRPr lang="en-US" dirty="0"/>
          </a:p>
        </p:txBody>
      </p:sp>
    </p:spTree>
    <p:extLst>
      <p:ext uri="{BB962C8B-B14F-4D97-AF65-F5344CB8AC3E}">
        <p14:creationId xmlns:p14="http://schemas.microsoft.com/office/powerpoint/2010/main" val="7163000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4000" kern="1200">
          <a:solidFill>
            <a:srgbClr val="FDBA36"/>
          </a:solidFill>
          <a:latin typeface="Franklin Gothic Medium" panose="020B0603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bg1"/>
          </a:solidFill>
          <a:latin typeface="Franklin Gothic Book" panose="020B0503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hyperlink" Target="mailto:matt@mbaprepinternational.com" TargetMode="Externa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0907" y="1890697"/>
            <a:ext cx="7945609" cy="1384301"/>
          </a:xfrm>
        </p:spPr>
        <p:txBody>
          <a:bodyPr>
            <a:noAutofit/>
          </a:bodyPr>
          <a:lstStyle/>
          <a:p>
            <a:r>
              <a:rPr lang="en-US" sz="3200" dirty="0"/>
              <a:t>GBSSA KEYNOTE:</a:t>
            </a:r>
            <a:br>
              <a:rPr lang="en-US" sz="3200" dirty="0"/>
            </a:br>
            <a:r>
              <a:rPr lang="en-US" sz="3200" dirty="0"/>
              <a:t>UTILIZING TECHNOLOGY TO TRANSFORM THE STUDENT EXPERIENCE, MARKET </a:t>
            </a:r>
            <a:br>
              <a:rPr lang="en-US" sz="3200" dirty="0"/>
            </a:br>
            <a:r>
              <a:rPr lang="en-US" sz="3200" dirty="0"/>
              <a:t>PROGRAMS, AND ENHANCE </a:t>
            </a:r>
            <a:br>
              <a:rPr lang="en-US" sz="3200" dirty="0"/>
            </a:br>
            <a:r>
              <a:rPr lang="en-US" sz="3200" dirty="0"/>
              <a:t>THE STUDENT LIFE CYCLE</a:t>
            </a:r>
          </a:p>
        </p:txBody>
      </p:sp>
      <p:sp>
        <p:nvSpPr>
          <p:cNvPr id="3" name="Subtitle 2"/>
          <p:cNvSpPr>
            <a:spLocks noGrp="1"/>
          </p:cNvSpPr>
          <p:nvPr>
            <p:ph type="subTitle" idx="1"/>
          </p:nvPr>
        </p:nvSpPr>
        <p:spPr>
          <a:xfrm>
            <a:off x="4687178" y="3512328"/>
            <a:ext cx="7026226" cy="2030005"/>
          </a:xfrm>
        </p:spPr>
        <p:txBody>
          <a:bodyPr>
            <a:normAutofit/>
          </a:bodyPr>
          <a:lstStyle/>
          <a:p>
            <a:r>
              <a:rPr lang="en-US" b="1" dirty="0"/>
              <a:t>November 8, 2019</a:t>
            </a:r>
          </a:p>
          <a:p>
            <a:r>
              <a:rPr lang="en-US" b="1" dirty="0"/>
              <a:t>Matt Baca, M.A.Ed.</a:t>
            </a:r>
          </a:p>
          <a:p>
            <a:r>
              <a:rPr lang="en-US" b="1" dirty="0"/>
              <a:t>matt.baca@colorado.edu</a:t>
            </a:r>
          </a:p>
          <a:p>
            <a:r>
              <a:rPr lang="en-US" b="1" dirty="0"/>
              <a:t>matt@mbaprepinternational.com</a:t>
            </a:r>
          </a:p>
          <a:p>
            <a:r>
              <a:rPr lang="en-US" b="1" dirty="0"/>
              <a:t>www.mbaprepinternational.com</a:t>
            </a:r>
          </a:p>
          <a:p>
            <a:endParaRPr lang="en-US" b="1" dirty="0"/>
          </a:p>
          <a:p>
            <a:endParaRPr lang="en-US" dirty="0"/>
          </a:p>
        </p:txBody>
      </p:sp>
      <p:sp>
        <p:nvSpPr>
          <p:cNvPr id="5" name="www.yourwebsite.com"/>
          <p:cNvSpPr txBox="1">
            <a:spLocks/>
          </p:cNvSpPr>
          <p:nvPr/>
        </p:nvSpPr>
        <p:spPr>
          <a:xfrm>
            <a:off x="4762500" y="5779664"/>
            <a:ext cx="1943100" cy="323849"/>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merage.uci.edu</a:t>
            </a:r>
          </a:p>
        </p:txBody>
      </p:sp>
    </p:spTree>
    <p:extLst>
      <p:ext uri="{BB962C8B-B14F-4D97-AF65-F5344CB8AC3E}">
        <p14:creationId xmlns:p14="http://schemas.microsoft.com/office/powerpoint/2010/main" val="2764168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ww.yourwebsite.com"/>
          <p:cNvSpPr txBox="1">
            <a:spLocks/>
          </p:cNvSpPr>
          <p:nvPr/>
        </p:nvSpPr>
        <p:spPr>
          <a:xfrm>
            <a:off x="7923317" y="6430400"/>
            <a:ext cx="3162300" cy="296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dirty="0">
                <a:solidFill>
                  <a:srgbClr val="003468"/>
                </a:solidFill>
              </a:rPr>
              <a:t>merage.uci.edu</a:t>
            </a:r>
          </a:p>
        </p:txBody>
      </p:sp>
      <p:sp>
        <p:nvSpPr>
          <p:cNvPr id="5" name="Rectangle 4">
            <a:extLst>
              <a:ext uri="{FF2B5EF4-FFF2-40B4-BE49-F238E27FC236}">
                <a16:creationId xmlns:a16="http://schemas.microsoft.com/office/drawing/2014/main" id="{08E5BA3B-7FB2-4CAE-AFDF-6BFD818BC200}"/>
              </a:ext>
            </a:extLst>
          </p:cNvPr>
          <p:cNvSpPr/>
          <p:nvPr/>
        </p:nvSpPr>
        <p:spPr>
          <a:xfrm>
            <a:off x="423880" y="4935236"/>
            <a:ext cx="2001078" cy="671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Setup</a:t>
            </a:r>
          </a:p>
        </p:txBody>
      </p:sp>
      <p:sp>
        <p:nvSpPr>
          <p:cNvPr id="3" name="Freeform: Shape 2">
            <a:extLst>
              <a:ext uri="{FF2B5EF4-FFF2-40B4-BE49-F238E27FC236}">
                <a16:creationId xmlns:a16="http://schemas.microsoft.com/office/drawing/2014/main" id="{DA793250-CEC3-423F-8304-2A110A528A93}"/>
              </a:ext>
            </a:extLst>
          </p:cNvPr>
          <p:cNvSpPr/>
          <p:nvPr/>
        </p:nvSpPr>
        <p:spPr>
          <a:xfrm>
            <a:off x="159026" y="806860"/>
            <a:ext cx="11635409" cy="4653369"/>
          </a:xfrm>
          <a:custGeom>
            <a:avLst/>
            <a:gdLst>
              <a:gd name="connsiteX0" fmla="*/ 0 w 11635409"/>
              <a:gd name="connsiteY0" fmla="*/ 3871157 h 4653369"/>
              <a:gd name="connsiteX1" fmla="*/ 1656522 w 11635409"/>
              <a:gd name="connsiteY1" fmla="*/ 3844653 h 4653369"/>
              <a:gd name="connsiteX2" fmla="*/ 2464904 w 11635409"/>
              <a:gd name="connsiteY2" fmla="*/ 2479679 h 4653369"/>
              <a:gd name="connsiteX3" fmla="*/ 3299791 w 11635409"/>
              <a:gd name="connsiteY3" fmla="*/ 4374740 h 4653369"/>
              <a:gd name="connsiteX4" fmla="*/ 5459896 w 11635409"/>
              <a:gd name="connsiteY4" fmla="*/ 1523 h 4653369"/>
              <a:gd name="connsiteX5" fmla="*/ 7156174 w 11635409"/>
              <a:gd name="connsiteY5" fmla="*/ 3857905 h 4653369"/>
              <a:gd name="connsiteX6" fmla="*/ 8587409 w 11635409"/>
              <a:gd name="connsiteY6" fmla="*/ 2095366 h 4653369"/>
              <a:gd name="connsiteX7" fmla="*/ 9435548 w 11635409"/>
              <a:gd name="connsiteY7" fmla="*/ 2996514 h 4653369"/>
              <a:gd name="connsiteX8" fmla="*/ 10363200 w 11635409"/>
              <a:gd name="connsiteY8" fmla="*/ 4454253 h 4653369"/>
              <a:gd name="connsiteX9" fmla="*/ 11635409 w 11635409"/>
              <a:gd name="connsiteY9" fmla="*/ 4639783 h 4653369"/>
              <a:gd name="connsiteX10" fmla="*/ 11635409 w 11635409"/>
              <a:gd name="connsiteY10" fmla="*/ 4639783 h 4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5409" h="4653369">
                <a:moveTo>
                  <a:pt x="0" y="3871157"/>
                </a:moveTo>
                <a:cubicBezTo>
                  <a:pt x="622852" y="3973861"/>
                  <a:pt x="1245705" y="4076566"/>
                  <a:pt x="1656522" y="3844653"/>
                </a:cubicBezTo>
                <a:cubicBezTo>
                  <a:pt x="2067339" y="3612740"/>
                  <a:pt x="2191026" y="2391331"/>
                  <a:pt x="2464904" y="2479679"/>
                </a:cubicBezTo>
                <a:cubicBezTo>
                  <a:pt x="2738782" y="2568027"/>
                  <a:pt x="2800626" y="4787766"/>
                  <a:pt x="3299791" y="4374740"/>
                </a:cubicBezTo>
                <a:cubicBezTo>
                  <a:pt x="3798956" y="3961714"/>
                  <a:pt x="4817166" y="87662"/>
                  <a:pt x="5459896" y="1523"/>
                </a:cubicBezTo>
                <a:cubicBezTo>
                  <a:pt x="6102626" y="-84616"/>
                  <a:pt x="6634922" y="3508931"/>
                  <a:pt x="7156174" y="3857905"/>
                </a:cubicBezTo>
                <a:cubicBezTo>
                  <a:pt x="7677426" y="4206879"/>
                  <a:pt x="8207513" y="2238931"/>
                  <a:pt x="8587409" y="2095366"/>
                </a:cubicBezTo>
                <a:cubicBezTo>
                  <a:pt x="8967305" y="1951801"/>
                  <a:pt x="9139583" y="2603366"/>
                  <a:pt x="9435548" y="2996514"/>
                </a:cubicBezTo>
                <a:cubicBezTo>
                  <a:pt x="9731513" y="3389662"/>
                  <a:pt x="9996557" y="4180375"/>
                  <a:pt x="10363200" y="4454253"/>
                </a:cubicBezTo>
                <a:cubicBezTo>
                  <a:pt x="10729843" y="4728131"/>
                  <a:pt x="11635409" y="4639783"/>
                  <a:pt x="11635409" y="4639783"/>
                </a:cubicBezTo>
                <a:lnTo>
                  <a:pt x="11635409" y="4639783"/>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3A8945-C281-4F43-BD89-31C605BF23B7}"/>
              </a:ext>
            </a:extLst>
          </p:cNvPr>
          <p:cNvSpPr/>
          <p:nvPr/>
        </p:nvSpPr>
        <p:spPr>
          <a:xfrm>
            <a:off x="4770782" y="5494688"/>
            <a:ext cx="2411896" cy="106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Three Acts </a:t>
            </a:r>
          </a:p>
        </p:txBody>
      </p:sp>
      <p:cxnSp>
        <p:nvCxnSpPr>
          <p:cNvPr id="7" name="Straight Connector 6">
            <a:extLst>
              <a:ext uri="{FF2B5EF4-FFF2-40B4-BE49-F238E27FC236}">
                <a16:creationId xmlns:a16="http://schemas.microsoft.com/office/drawing/2014/main" id="{C3A83CAB-AF15-48C5-B111-ADC225EA274A}"/>
              </a:ext>
            </a:extLst>
          </p:cNvPr>
          <p:cNvCxnSpPr>
            <a:cxnSpLocks/>
          </p:cNvCxnSpPr>
          <p:nvPr/>
        </p:nvCxnSpPr>
        <p:spPr>
          <a:xfrm>
            <a:off x="3326296" y="318052"/>
            <a:ext cx="0" cy="5923722"/>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F9D314C6-5E04-47D3-8577-C31CB25531CF}"/>
              </a:ext>
            </a:extLst>
          </p:cNvPr>
          <p:cNvCxnSpPr>
            <a:cxnSpLocks/>
          </p:cNvCxnSpPr>
          <p:nvPr/>
        </p:nvCxnSpPr>
        <p:spPr>
          <a:xfrm>
            <a:off x="7923317" y="271632"/>
            <a:ext cx="0" cy="5923722"/>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Rectangle 12">
            <a:extLst>
              <a:ext uri="{FF2B5EF4-FFF2-40B4-BE49-F238E27FC236}">
                <a16:creationId xmlns:a16="http://schemas.microsoft.com/office/drawing/2014/main" id="{F8321206-2ECF-4070-B920-5389972E29DB}"/>
              </a:ext>
            </a:extLst>
          </p:cNvPr>
          <p:cNvSpPr/>
          <p:nvPr/>
        </p:nvSpPr>
        <p:spPr>
          <a:xfrm>
            <a:off x="768438" y="139684"/>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 </a:t>
            </a:r>
          </a:p>
        </p:txBody>
      </p:sp>
      <p:sp>
        <p:nvSpPr>
          <p:cNvPr id="16" name="Rectangle 15">
            <a:extLst>
              <a:ext uri="{FF2B5EF4-FFF2-40B4-BE49-F238E27FC236}">
                <a16:creationId xmlns:a16="http://schemas.microsoft.com/office/drawing/2014/main" id="{EC2543CD-5E0A-495F-8223-59CF168FABF1}"/>
              </a:ext>
            </a:extLst>
          </p:cNvPr>
          <p:cNvSpPr/>
          <p:nvPr/>
        </p:nvSpPr>
        <p:spPr>
          <a:xfrm>
            <a:off x="9316456" y="150323"/>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III </a:t>
            </a:r>
          </a:p>
        </p:txBody>
      </p:sp>
      <p:sp>
        <p:nvSpPr>
          <p:cNvPr id="17" name="Rectangle 16">
            <a:extLst>
              <a:ext uri="{FF2B5EF4-FFF2-40B4-BE49-F238E27FC236}">
                <a16:creationId xmlns:a16="http://schemas.microsoft.com/office/drawing/2014/main" id="{F8365BF5-D003-409B-9858-8FDC8C76F5EF}"/>
              </a:ext>
            </a:extLst>
          </p:cNvPr>
          <p:cNvSpPr/>
          <p:nvPr/>
        </p:nvSpPr>
        <p:spPr>
          <a:xfrm>
            <a:off x="4571641" y="150324"/>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II </a:t>
            </a:r>
          </a:p>
        </p:txBody>
      </p:sp>
      <p:sp>
        <p:nvSpPr>
          <p:cNvPr id="2" name="Rectangle 1">
            <a:extLst>
              <a:ext uri="{FF2B5EF4-FFF2-40B4-BE49-F238E27FC236}">
                <a16:creationId xmlns:a16="http://schemas.microsoft.com/office/drawing/2014/main" id="{968FAEC3-625C-4764-AE85-12E0C256C2D7}"/>
              </a:ext>
            </a:extLst>
          </p:cNvPr>
          <p:cNvSpPr/>
          <p:nvPr/>
        </p:nvSpPr>
        <p:spPr>
          <a:xfrm>
            <a:off x="159026" y="1322172"/>
            <a:ext cx="2996080" cy="228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We see the Character in their Old World </a:t>
            </a:r>
          </a:p>
        </p:txBody>
      </p:sp>
      <p:sp>
        <p:nvSpPr>
          <p:cNvPr id="20" name="Rectangle 19">
            <a:extLst>
              <a:ext uri="{FF2B5EF4-FFF2-40B4-BE49-F238E27FC236}">
                <a16:creationId xmlns:a16="http://schemas.microsoft.com/office/drawing/2014/main" id="{33A3076E-3656-42CA-AEA4-8A771AEA6E4C}"/>
              </a:ext>
            </a:extLst>
          </p:cNvPr>
          <p:cNvSpPr/>
          <p:nvPr/>
        </p:nvSpPr>
        <p:spPr>
          <a:xfrm>
            <a:off x="3943803" y="2163960"/>
            <a:ext cx="3419233" cy="2673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The Character is Introduced to </a:t>
            </a:r>
          </a:p>
          <a:p>
            <a:pPr algn="ctr"/>
            <a:r>
              <a:rPr lang="en-US" sz="2600" b="1" dirty="0">
                <a:solidFill>
                  <a:schemeClr val="bg1"/>
                </a:solidFill>
                <a:latin typeface="Franklin Gothic Book" panose="020B0503020102020204" pitchFamily="34" charset="0"/>
                <a:cs typeface="Arial" panose="020B0604020202020204" pitchFamily="34" charset="0"/>
              </a:rPr>
              <a:t>the New World </a:t>
            </a:r>
          </a:p>
        </p:txBody>
      </p:sp>
      <p:sp>
        <p:nvSpPr>
          <p:cNvPr id="21" name="Rectangle 20">
            <a:extLst>
              <a:ext uri="{FF2B5EF4-FFF2-40B4-BE49-F238E27FC236}">
                <a16:creationId xmlns:a16="http://schemas.microsoft.com/office/drawing/2014/main" id="{6E73BA8D-6934-4792-8138-5282204F759B}"/>
              </a:ext>
            </a:extLst>
          </p:cNvPr>
          <p:cNvSpPr/>
          <p:nvPr/>
        </p:nvSpPr>
        <p:spPr>
          <a:xfrm>
            <a:off x="8129107" y="1622958"/>
            <a:ext cx="3387032" cy="2455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Character goes back to the Old World, changed  </a:t>
            </a:r>
          </a:p>
        </p:txBody>
      </p:sp>
      <p:pic>
        <p:nvPicPr>
          <p:cNvPr id="4" name="Picture 3">
            <a:extLst>
              <a:ext uri="{FF2B5EF4-FFF2-40B4-BE49-F238E27FC236}">
                <a16:creationId xmlns:a16="http://schemas.microsoft.com/office/drawing/2014/main" id="{AA8DDE08-2392-4890-A656-7946A91BE019}"/>
              </a:ext>
            </a:extLst>
          </p:cNvPr>
          <p:cNvPicPr>
            <a:picLocks noChangeAspect="1"/>
          </p:cNvPicPr>
          <p:nvPr/>
        </p:nvPicPr>
        <p:blipFill>
          <a:blip r:embed="rId2"/>
          <a:stretch>
            <a:fillRect/>
          </a:stretch>
        </p:blipFill>
        <p:spPr>
          <a:xfrm>
            <a:off x="5236" y="3116612"/>
            <a:ext cx="3295564" cy="1668946"/>
          </a:xfrm>
          <a:prstGeom prst="rect">
            <a:avLst/>
          </a:prstGeom>
        </p:spPr>
      </p:pic>
      <p:pic>
        <p:nvPicPr>
          <p:cNvPr id="9" name="Picture 8">
            <a:extLst>
              <a:ext uri="{FF2B5EF4-FFF2-40B4-BE49-F238E27FC236}">
                <a16:creationId xmlns:a16="http://schemas.microsoft.com/office/drawing/2014/main" id="{C10883B5-AD99-45CB-97CB-57A1A0A7A33F}"/>
              </a:ext>
            </a:extLst>
          </p:cNvPr>
          <p:cNvPicPr>
            <a:picLocks noChangeAspect="1"/>
          </p:cNvPicPr>
          <p:nvPr/>
        </p:nvPicPr>
        <p:blipFill>
          <a:blip r:embed="rId3"/>
          <a:stretch>
            <a:fillRect/>
          </a:stretch>
        </p:blipFill>
        <p:spPr>
          <a:xfrm>
            <a:off x="4564993" y="4205875"/>
            <a:ext cx="2252931" cy="2501801"/>
          </a:xfrm>
          <a:prstGeom prst="rect">
            <a:avLst/>
          </a:prstGeom>
        </p:spPr>
      </p:pic>
      <p:pic>
        <p:nvPicPr>
          <p:cNvPr id="10" name="Picture 9">
            <a:extLst>
              <a:ext uri="{FF2B5EF4-FFF2-40B4-BE49-F238E27FC236}">
                <a16:creationId xmlns:a16="http://schemas.microsoft.com/office/drawing/2014/main" id="{54203B8A-EA47-4CB1-B6F0-0ACFBB8CEC25}"/>
              </a:ext>
            </a:extLst>
          </p:cNvPr>
          <p:cNvPicPr>
            <a:picLocks noChangeAspect="1"/>
          </p:cNvPicPr>
          <p:nvPr/>
        </p:nvPicPr>
        <p:blipFill>
          <a:blip r:embed="rId4"/>
          <a:stretch>
            <a:fillRect/>
          </a:stretch>
        </p:blipFill>
        <p:spPr>
          <a:xfrm>
            <a:off x="7791021" y="3646300"/>
            <a:ext cx="4063204" cy="2063596"/>
          </a:xfrm>
          <a:prstGeom prst="rect">
            <a:avLst/>
          </a:prstGeom>
        </p:spPr>
      </p:pic>
    </p:spTree>
    <p:extLst>
      <p:ext uri="{BB962C8B-B14F-4D97-AF65-F5344CB8AC3E}">
        <p14:creationId xmlns:p14="http://schemas.microsoft.com/office/powerpoint/2010/main" val="23758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6" grpId="0" animBg="1"/>
      <p:bldP spid="17" grpId="0" animBg="1"/>
      <p:bldP spid="2"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58" y="433219"/>
            <a:ext cx="7757227" cy="1345354"/>
          </a:xfrm>
        </p:spPr>
        <p:txBody>
          <a:bodyPr>
            <a:normAutofit/>
          </a:bodyPr>
          <a:lstStyle/>
          <a:p>
            <a:pPr algn="ctr"/>
            <a:r>
              <a:rPr lang="en-US" dirty="0"/>
              <a:t>Questions for Discussion: </a:t>
            </a:r>
            <a:br>
              <a:rPr lang="en-US" dirty="0"/>
            </a:br>
            <a:r>
              <a:rPr lang="en-US" dirty="0"/>
              <a:t>Your Story</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2" y="1778573"/>
            <a:ext cx="11676185" cy="464620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is your business school’s story?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What is unique and attractive about your school your applicants?</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are success stories of students you use as an illustration of the story?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83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58" y="433219"/>
            <a:ext cx="7757227" cy="1345354"/>
          </a:xfrm>
        </p:spPr>
        <p:txBody>
          <a:bodyPr>
            <a:normAutofit/>
          </a:bodyPr>
          <a:lstStyle/>
          <a:p>
            <a:pPr algn="ctr"/>
            <a:r>
              <a:rPr lang="en-US" dirty="0"/>
              <a:t>Questions for Discussion: </a:t>
            </a:r>
            <a:br>
              <a:rPr lang="en-US" dirty="0"/>
            </a:br>
            <a:r>
              <a:rPr lang="en-US" dirty="0"/>
              <a:t>Your Story – Examples </a:t>
            </a:r>
          </a:p>
        </p:txBody>
      </p:sp>
      <p:pic>
        <p:nvPicPr>
          <p:cNvPr id="1026" name="Picture 2" descr="Image result for uci leadership for a digitally driven world">
            <a:extLst>
              <a:ext uri="{FF2B5EF4-FFF2-40B4-BE49-F238E27FC236}">
                <a16:creationId xmlns:a16="http://schemas.microsoft.com/office/drawing/2014/main" id="{C3B16DC9-4735-431B-9A76-17CDE2EBA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104" y="2182647"/>
            <a:ext cx="7260306" cy="24927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1F3FD14-88F4-4EC1-A29B-99E90EF3BEF3}"/>
              </a:ext>
            </a:extLst>
          </p:cNvPr>
          <p:cNvSpPr/>
          <p:nvPr/>
        </p:nvSpPr>
        <p:spPr>
          <a:xfrm>
            <a:off x="4323144" y="4197050"/>
            <a:ext cx="4384757" cy="46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B774E3D-DC6E-48CA-B8E7-0FB5927F06F5}"/>
              </a:ext>
            </a:extLst>
          </p:cNvPr>
          <p:cNvPicPr>
            <a:picLocks noChangeAspect="1"/>
          </p:cNvPicPr>
          <p:nvPr/>
        </p:nvPicPr>
        <p:blipFill>
          <a:blip r:embed="rId4"/>
          <a:stretch>
            <a:fillRect/>
          </a:stretch>
        </p:blipFill>
        <p:spPr>
          <a:xfrm>
            <a:off x="4391596" y="4251705"/>
            <a:ext cx="4247852" cy="470446"/>
          </a:xfrm>
          <a:prstGeom prst="rect">
            <a:avLst/>
          </a:prstGeom>
        </p:spPr>
      </p:pic>
      <p:pic>
        <p:nvPicPr>
          <p:cNvPr id="11" name="Picture 10">
            <a:extLst>
              <a:ext uri="{FF2B5EF4-FFF2-40B4-BE49-F238E27FC236}">
                <a16:creationId xmlns:a16="http://schemas.microsoft.com/office/drawing/2014/main" id="{7ABBE187-C305-4AEE-977B-85011CCAE5C1}"/>
              </a:ext>
            </a:extLst>
          </p:cNvPr>
          <p:cNvPicPr>
            <a:picLocks noChangeAspect="1"/>
          </p:cNvPicPr>
          <p:nvPr/>
        </p:nvPicPr>
        <p:blipFill>
          <a:blip r:embed="rId5"/>
          <a:stretch>
            <a:fillRect/>
          </a:stretch>
        </p:blipFill>
        <p:spPr>
          <a:xfrm>
            <a:off x="7973378" y="4857750"/>
            <a:ext cx="2828925" cy="2000250"/>
          </a:xfrm>
          <a:prstGeom prst="rect">
            <a:avLst/>
          </a:prstGeom>
        </p:spPr>
      </p:pic>
      <p:pic>
        <p:nvPicPr>
          <p:cNvPr id="12" name="Picture 11">
            <a:extLst>
              <a:ext uri="{FF2B5EF4-FFF2-40B4-BE49-F238E27FC236}">
                <a16:creationId xmlns:a16="http://schemas.microsoft.com/office/drawing/2014/main" id="{57EDFE0D-10DE-4C89-9230-446DA98B9EC4}"/>
              </a:ext>
            </a:extLst>
          </p:cNvPr>
          <p:cNvPicPr>
            <a:picLocks noChangeAspect="1"/>
          </p:cNvPicPr>
          <p:nvPr/>
        </p:nvPicPr>
        <p:blipFill>
          <a:blip r:embed="rId6"/>
          <a:stretch>
            <a:fillRect/>
          </a:stretch>
        </p:blipFill>
        <p:spPr>
          <a:xfrm>
            <a:off x="9244451" y="1698739"/>
            <a:ext cx="2150380" cy="3214925"/>
          </a:xfrm>
          <a:prstGeom prst="rect">
            <a:avLst/>
          </a:prstGeom>
        </p:spPr>
      </p:pic>
    </p:spTree>
    <p:extLst>
      <p:ext uri="{BB962C8B-B14F-4D97-AF65-F5344CB8AC3E}">
        <p14:creationId xmlns:p14="http://schemas.microsoft.com/office/powerpoint/2010/main" val="38952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58" y="433219"/>
            <a:ext cx="7757227" cy="1345354"/>
          </a:xfrm>
        </p:spPr>
        <p:txBody>
          <a:bodyPr>
            <a:normAutofit/>
          </a:bodyPr>
          <a:lstStyle/>
          <a:p>
            <a:pPr algn="ctr"/>
            <a:r>
              <a:rPr lang="en-US" dirty="0"/>
              <a:t>Questions for Discussion: </a:t>
            </a:r>
            <a:br>
              <a:rPr lang="en-US" dirty="0"/>
            </a:br>
            <a:r>
              <a:rPr lang="en-US" dirty="0"/>
              <a:t>Your Story – Examples </a:t>
            </a:r>
          </a:p>
        </p:txBody>
      </p:sp>
      <p:sp>
        <p:nvSpPr>
          <p:cNvPr id="6" name="TextBox 5">
            <a:extLst>
              <a:ext uri="{FF2B5EF4-FFF2-40B4-BE49-F238E27FC236}">
                <a16:creationId xmlns:a16="http://schemas.microsoft.com/office/drawing/2014/main" id="{5DA378EE-D016-41FB-A804-1C4626646CD4}"/>
              </a:ext>
            </a:extLst>
          </p:cNvPr>
          <p:cNvSpPr txBox="1"/>
          <p:nvPr/>
        </p:nvSpPr>
        <p:spPr>
          <a:xfrm>
            <a:off x="2468283" y="1831914"/>
            <a:ext cx="10236541"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Nicolas Fernandez, ‘18 MBA, Finance </a:t>
            </a:r>
          </a:p>
        </p:txBody>
      </p:sp>
      <p:pic>
        <p:nvPicPr>
          <p:cNvPr id="7" name="Picture 6">
            <a:extLst>
              <a:ext uri="{FF2B5EF4-FFF2-40B4-BE49-F238E27FC236}">
                <a16:creationId xmlns:a16="http://schemas.microsoft.com/office/drawing/2014/main" id="{D46A7CCD-17D5-4F64-81F1-3245E3662A9E}"/>
              </a:ext>
            </a:extLst>
          </p:cNvPr>
          <p:cNvPicPr>
            <a:picLocks noChangeAspect="1"/>
          </p:cNvPicPr>
          <p:nvPr/>
        </p:nvPicPr>
        <p:blipFill>
          <a:blip r:embed="rId3"/>
          <a:stretch>
            <a:fillRect/>
          </a:stretch>
        </p:blipFill>
        <p:spPr>
          <a:xfrm>
            <a:off x="934122" y="2632719"/>
            <a:ext cx="3393091" cy="3354534"/>
          </a:xfrm>
          <a:prstGeom prst="rect">
            <a:avLst/>
          </a:prstGeom>
        </p:spPr>
      </p:pic>
      <p:sp>
        <p:nvSpPr>
          <p:cNvPr id="3" name="TextBox 2">
            <a:extLst>
              <a:ext uri="{FF2B5EF4-FFF2-40B4-BE49-F238E27FC236}">
                <a16:creationId xmlns:a16="http://schemas.microsoft.com/office/drawing/2014/main" id="{CA58AEED-8316-41FC-AF5F-F813DF4ECED0}"/>
              </a:ext>
            </a:extLst>
          </p:cNvPr>
          <p:cNvSpPr txBox="1"/>
          <p:nvPr/>
        </p:nvSpPr>
        <p:spPr>
          <a:xfrm>
            <a:off x="5261317" y="2654697"/>
            <a:ext cx="6597748" cy="1655289"/>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51DC5502-8AA2-4E42-B761-71E04D087C4C}"/>
              </a:ext>
            </a:extLst>
          </p:cNvPr>
          <p:cNvPicPr>
            <a:picLocks noChangeAspect="1"/>
          </p:cNvPicPr>
          <p:nvPr/>
        </p:nvPicPr>
        <p:blipFill>
          <a:blip r:embed="rId4"/>
          <a:stretch>
            <a:fillRect/>
          </a:stretch>
        </p:blipFill>
        <p:spPr>
          <a:xfrm>
            <a:off x="987054" y="278170"/>
            <a:ext cx="1758522" cy="1655289"/>
          </a:xfrm>
          <a:prstGeom prst="rect">
            <a:avLst/>
          </a:prstGeom>
        </p:spPr>
      </p:pic>
      <p:sp>
        <p:nvSpPr>
          <p:cNvPr id="10" name="TextBox 9">
            <a:extLst>
              <a:ext uri="{FF2B5EF4-FFF2-40B4-BE49-F238E27FC236}">
                <a16:creationId xmlns:a16="http://schemas.microsoft.com/office/drawing/2014/main" id="{D792A0F0-4FF9-427B-835C-76F3FD1A9BE4}"/>
              </a:ext>
            </a:extLst>
          </p:cNvPr>
          <p:cNvSpPr txBox="1"/>
          <p:nvPr/>
        </p:nvSpPr>
        <p:spPr>
          <a:xfrm>
            <a:off x="5008098" y="2695055"/>
            <a:ext cx="6850967" cy="464620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•Friends from Mexico went to Ivy League MBAs; did not get jobs &amp; saddled w/ debt; he got a job in NV</a:t>
            </a: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Boulder: high quality education &amp; work-life balance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Utilized the CO alumni network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Wants to give back and help both Domestics &amp; Internationals </a:t>
            </a: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34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58" y="433219"/>
            <a:ext cx="7757227" cy="1345354"/>
          </a:xfrm>
        </p:spPr>
        <p:txBody>
          <a:bodyPr>
            <a:normAutofit/>
          </a:bodyPr>
          <a:lstStyle/>
          <a:p>
            <a:pPr algn="ctr"/>
            <a:r>
              <a:rPr lang="en-US" dirty="0"/>
              <a:t>Questions for Discussion: </a:t>
            </a:r>
            <a:br>
              <a:rPr lang="en-US" dirty="0"/>
            </a:br>
            <a:r>
              <a:rPr lang="en-US" dirty="0"/>
              <a:t>Your Story</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2" y="1778573"/>
            <a:ext cx="11676185" cy="5107873"/>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connections can you make in your story with technology in relation to: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Marketing Program</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Transforming the Student Experience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Enhancing the Student Life-Cycle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972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7344"/>
            <a:ext cx="10515600" cy="786342"/>
          </a:xfrm>
        </p:spPr>
        <p:txBody>
          <a:bodyPr/>
          <a:lstStyle/>
          <a:p>
            <a:pPr algn="ctr"/>
            <a:r>
              <a:rPr lang="en-US" dirty="0"/>
              <a:t>PART II: THE STUDENT DEMOGRAPHIC</a:t>
            </a:r>
          </a:p>
        </p:txBody>
      </p:sp>
    </p:spTree>
    <p:extLst>
      <p:ext uri="{BB962C8B-B14F-4D97-AF65-F5344CB8AC3E}">
        <p14:creationId xmlns:p14="http://schemas.microsoft.com/office/powerpoint/2010/main" val="3256290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59" y="433219"/>
            <a:ext cx="7355192" cy="1132739"/>
          </a:xfrm>
        </p:spPr>
        <p:txBody>
          <a:bodyPr>
            <a:normAutofit fontScale="90000"/>
          </a:bodyPr>
          <a:lstStyle/>
          <a:p>
            <a:pPr algn="ctr"/>
            <a:r>
              <a:rPr lang="en-US" dirty="0"/>
              <a:t>Questions for Discussion: </a:t>
            </a:r>
            <a:br>
              <a:rPr lang="en-US" dirty="0"/>
            </a:br>
            <a:r>
              <a:rPr lang="en-US" dirty="0"/>
              <a:t>Knowing Your Demographic</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2" y="1778573"/>
            <a:ext cx="11419277" cy="4184543"/>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is the demographic of your students/target audience for each program? (Consider both domestic &amp; international)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How is technology used by each demographic?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well is your program in regards to technology (in marketing, curriculum, student engagement) adapting to changes in technology and trends? </a:t>
            </a: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852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7344"/>
            <a:ext cx="10515600" cy="786342"/>
          </a:xfrm>
        </p:spPr>
        <p:txBody>
          <a:bodyPr/>
          <a:lstStyle/>
          <a:p>
            <a:pPr algn="ctr"/>
            <a:r>
              <a:rPr lang="en-US" dirty="0"/>
              <a:t>PART III: BEST PRACTICES USING TECHNOLOGY</a:t>
            </a:r>
          </a:p>
        </p:txBody>
      </p:sp>
    </p:spTree>
    <p:extLst>
      <p:ext uri="{BB962C8B-B14F-4D97-AF65-F5344CB8AC3E}">
        <p14:creationId xmlns:p14="http://schemas.microsoft.com/office/powerpoint/2010/main" val="361250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7344"/>
            <a:ext cx="10515600" cy="786342"/>
          </a:xfrm>
        </p:spPr>
        <p:txBody>
          <a:bodyPr/>
          <a:lstStyle/>
          <a:p>
            <a:pPr algn="ctr"/>
            <a:r>
              <a:rPr lang="en-US" dirty="0"/>
              <a:t>OVERVIEW OF THE STUDENT LIFE-CYCLE</a:t>
            </a:r>
          </a:p>
        </p:txBody>
      </p:sp>
    </p:spTree>
    <p:extLst>
      <p:ext uri="{BB962C8B-B14F-4D97-AF65-F5344CB8AC3E}">
        <p14:creationId xmlns:p14="http://schemas.microsoft.com/office/powerpoint/2010/main" val="1324193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5801751" cy="786342"/>
          </a:xfrm>
        </p:spPr>
        <p:txBody>
          <a:bodyPr/>
          <a:lstStyle/>
          <a:p>
            <a:r>
              <a:rPr lang="en-US" dirty="0"/>
              <a:t>The Student Life-Cycle </a:t>
            </a:r>
          </a:p>
        </p:txBody>
      </p:sp>
      <p:sp>
        <p:nvSpPr>
          <p:cNvPr id="4" name="Rectangle 3">
            <a:extLst>
              <a:ext uri="{FF2B5EF4-FFF2-40B4-BE49-F238E27FC236}">
                <a16:creationId xmlns:a16="http://schemas.microsoft.com/office/drawing/2014/main" id="{15598267-CA21-4EDD-B39F-6240838E534F}"/>
              </a:ext>
            </a:extLst>
          </p:cNvPr>
          <p:cNvSpPr/>
          <p:nvPr/>
        </p:nvSpPr>
        <p:spPr>
          <a:xfrm>
            <a:off x="6428935" y="166095"/>
            <a:ext cx="5247250" cy="1156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Recruiting </a:t>
            </a:r>
          </a:p>
        </p:txBody>
      </p:sp>
      <p:sp>
        <p:nvSpPr>
          <p:cNvPr id="6" name="Rectangle 5">
            <a:extLst>
              <a:ext uri="{FF2B5EF4-FFF2-40B4-BE49-F238E27FC236}">
                <a16:creationId xmlns:a16="http://schemas.microsoft.com/office/drawing/2014/main" id="{9AC1B8D1-4D03-4B64-9228-62BDFAD1706B}"/>
              </a:ext>
            </a:extLst>
          </p:cNvPr>
          <p:cNvSpPr/>
          <p:nvPr/>
        </p:nvSpPr>
        <p:spPr>
          <a:xfrm>
            <a:off x="6428935" y="1389823"/>
            <a:ext cx="5247250" cy="11560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Acceptance </a:t>
            </a:r>
            <a:r>
              <a:rPr lang="en-US" dirty="0"/>
              <a:t> </a:t>
            </a:r>
          </a:p>
        </p:txBody>
      </p:sp>
      <p:sp>
        <p:nvSpPr>
          <p:cNvPr id="7" name="Rectangle 6">
            <a:extLst>
              <a:ext uri="{FF2B5EF4-FFF2-40B4-BE49-F238E27FC236}">
                <a16:creationId xmlns:a16="http://schemas.microsoft.com/office/drawing/2014/main" id="{98BF2899-FCC2-4CC2-A793-940F8EB548C9}"/>
              </a:ext>
            </a:extLst>
          </p:cNvPr>
          <p:cNvSpPr/>
          <p:nvPr/>
        </p:nvSpPr>
        <p:spPr>
          <a:xfrm>
            <a:off x="6428935" y="2613551"/>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sp>
        <p:nvSpPr>
          <p:cNvPr id="8" name="Rectangle 7">
            <a:extLst>
              <a:ext uri="{FF2B5EF4-FFF2-40B4-BE49-F238E27FC236}">
                <a16:creationId xmlns:a16="http://schemas.microsoft.com/office/drawing/2014/main" id="{FBC47E3E-3759-46B8-BF2D-474981F47B96}"/>
              </a:ext>
            </a:extLst>
          </p:cNvPr>
          <p:cNvSpPr/>
          <p:nvPr/>
        </p:nvSpPr>
        <p:spPr>
          <a:xfrm>
            <a:off x="6428935" y="3837279"/>
            <a:ext cx="5247250" cy="11560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rPr>
              <a:t>Program </a:t>
            </a:r>
            <a:endParaRPr lang="en-US" dirty="0"/>
          </a:p>
        </p:txBody>
      </p:sp>
      <p:sp>
        <p:nvSpPr>
          <p:cNvPr id="9" name="Rectangle 8">
            <a:extLst>
              <a:ext uri="{FF2B5EF4-FFF2-40B4-BE49-F238E27FC236}">
                <a16:creationId xmlns:a16="http://schemas.microsoft.com/office/drawing/2014/main" id="{D13F2E11-8663-4041-9573-731076A9B957}"/>
              </a:ext>
            </a:extLst>
          </p:cNvPr>
          <p:cNvSpPr/>
          <p:nvPr/>
        </p:nvSpPr>
        <p:spPr>
          <a:xfrm>
            <a:off x="6428935" y="5046145"/>
            <a:ext cx="5247250" cy="115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Post Graduation</a:t>
            </a:r>
            <a:endParaRPr lang="en-US" dirty="0">
              <a:solidFill>
                <a:schemeClr val="bg1"/>
              </a:solidFill>
            </a:endParaRP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3"/>
          <a:stretch>
            <a:fillRect/>
          </a:stretch>
        </p:blipFill>
        <p:spPr>
          <a:xfrm>
            <a:off x="818989" y="1083662"/>
            <a:ext cx="5277011" cy="4690676"/>
          </a:xfrm>
          <a:prstGeom prst="rect">
            <a:avLst/>
          </a:prstGeom>
        </p:spPr>
      </p:pic>
    </p:spTree>
    <p:extLst>
      <p:ext uri="{BB962C8B-B14F-4D97-AF65-F5344CB8AC3E}">
        <p14:creationId xmlns:p14="http://schemas.microsoft.com/office/powerpoint/2010/main" val="358157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404" y="433219"/>
            <a:ext cx="7355192" cy="1132739"/>
          </a:xfrm>
        </p:spPr>
        <p:txBody>
          <a:bodyPr/>
          <a:lstStyle/>
          <a:p>
            <a:r>
              <a:rPr lang="en-US" dirty="0"/>
              <a:t>Objectives of the Keynote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556953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After the completion of this workshop you will be able to:</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AutoNum type="arabicPeriod"/>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Identify practical methods, using technology, to connect with your students, promote your program and create an overall value-add for the student experience and programs</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2. Recognize how to put these methods together in a cohesive package, create systems to do the heavy lifting and to save time and resources in the process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28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10515600" cy="786342"/>
          </a:xfrm>
        </p:spPr>
        <p:txBody>
          <a:bodyPr/>
          <a:lstStyle/>
          <a:p>
            <a:r>
              <a:rPr lang="en-US" dirty="0"/>
              <a:t>The Student Life-Cycle </a:t>
            </a:r>
          </a:p>
        </p:txBody>
      </p:sp>
      <p:sp>
        <p:nvSpPr>
          <p:cNvPr id="4" name="Rectangle 3">
            <a:extLst>
              <a:ext uri="{FF2B5EF4-FFF2-40B4-BE49-F238E27FC236}">
                <a16:creationId xmlns:a16="http://schemas.microsoft.com/office/drawing/2014/main" id="{15598267-CA21-4EDD-B39F-6240838E534F}"/>
              </a:ext>
            </a:extLst>
          </p:cNvPr>
          <p:cNvSpPr/>
          <p:nvPr/>
        </p:nvSpPr>
        <p:spPr>
          <a:xfrm>
            <a:off x="6428935" y="166095"/>
            <a:ext cx="5247250" cy="1156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Recruiting </a:t>
            </a:r>
          </a:p>
        </p:txBody>
      </p:sp>
      <p:sp>
        <p:nvSpPr>
          <p:cNvPr id="6" name="Rectangle 5">
            <a:extLst>
              <a:ext uri="{FF2B5EF4-FFF2-40B4-BE49-F238E27FC236}">
                <a16:creationId xmlns:a16="http://schemas.microsoft.com/office/drawing/2014/main" id="{9AC1B8D1-4D03-4B64-9228-62BDFAD1706B}"/>
              </a:ext>
            </a:extLst>
          </p:cNvPr>
          <p:cNvSpPr/>
          <p:nvPr/>
        </p:nvSpPr>
        <p:spPr>
          <a:xfrm>
            <a:off x="6428935" y="1389823"/>
            <a:ext cx="5247250" cy="11560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Acceptance </a:t>
            </a:r>
            <a:r>
              <a:rPr lang="en-US" dirty="0"/>
              <a:t> </a:t>
            </a:r>
          </a:p>
        </p:txBody>
      </p:sp>
      <p:sp>
        <p:nvSpPr>
          <p:cNvPr id="7" name="Rectangle 6">
            <a:extLst>
              <a:ext uri="{FF2B5EF4-FFF2-40B4-BE49-F238E27FC236}">
                <a16:creationId xmlns:a16="http://schemas.microsoft.com/office/drawing/2014/main" id="{98BF2899-FCC2-4CC2-A793-940F8EB548C9}"/>
              </a:ext>
            </a:extLst>
          </p:cNvPr>
          <p:cNvSpPr/>
          <p:nvPr/>
        </p:nvSpPr>
        <p:spPr>
          <a:xfrm>
            <a:off x="6428935" y="2613551"/>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sp>
        <p:nvSpPr>
          <p:cNvPr id="8" name="Rectangle 7">
            <a:extLst>
              <a:ext uri="{FF2B5EF4-FFF2-40B4-BE49-F238E27FC236}">
                <a16:creationId xmlns:a16="http://schemas.microsoft.com/office/drawing/2014/main" id="{FBC47E3E-3759-46B8-BF2D-474981F47B96}"/>
              </a:ext>
            </a:extLst>
          </p:cNvPr>
          <p:cNvSpPr/>
          <p:nvPr/>
        </p:nvSpPr>
        <p:spPr>
          <a:xfrm>
            <a:off x="6428935" y="3837279"/>
            <a:ext cx="5247250" cy="11560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rPr>
              <a:t>Program </a:t>
            </a:r>
            <a:endParaRPr lang="en-US" dirty="0"/>
          </a:p>
        </p:txBody>
      </p:sp>
      <p:sp>
        <p:nvSpPr>
          <p:cNvPr id="9" name="Rectangle 8">
            <a:extLst>
              <a:ext uri="{FF2B5EF4-FFF2-40B4-BE49-F238E27FC236}">
                <a16:creationId xmlns:a16="http://schemas.microsoft.com/office/drawing/2014/main" id="{D13F2E11-8663-4041-9573-731076A9B957}"/>
              </a:ext>
            </a:extLst>
          </p:cNvPr>
          <p:cNvSpPr/>
          <p:nvPr/>
        </p:nvSpPr>
        <p:spPr>
          <a:xfrm>
            <a:off x="6428935" y="5046145"/>
            <a:ext cx="5247250" cy="115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Post Graduation</a:t>
            </a:r>
            <a:endParaRPr lang="en-US" dirty="0">
              <a:solidFill>
                <a:schemeClr val="bg1"/>
              </a:solidFill>
            </a:endParaRP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2"/>
          <a:stretch>
            <a:fillRect/>
          </a:stretch>
        </p:blipFill>
        <p:spPr>
          <a:xfrm>
            <a:off x="818989" y="1083662"/>
            <a:ext cx="5277011" cy="4690676"/>
          </a:xfrm>
          <a:prstGeom prst="rect">
            <a:avLst/>
          </a:prstGeom>
        </p:spPr>
      </p:pic>
    </p:spTree>
    <p:extLst>
      <p:ext uri="{BB962C8B-B14F-4D97-AF65-F5344CB8AC3E}">
        <p14:creationId xmlns:p14="http://schemas.microsoft.com/office/powerpoint/2010/main" val="2689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194" y="433219"/>
            <a:ext cx="11417721" cy="1132739"/>
          </a:xfrm>
        </p:spPr>
        <p:txBody>
          <a:bodyPr>
            <a:normAutofit fontScale="90000"/>
          </a:bodyPr>
          <a:lstStyle/>
          <a:p>
            <a:pPr algn="ctr"/>
            <a:r>
              <a:rPr lang="en-US" dirty="0"/>
              <a:t>Questions for Discussion: Recruiting/Marketing Stage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6031203"/>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are you using technology in the recruitment or marketing phase to differentiate yourself in the market?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Does this strategy change between international and domestic recruitment? Does it change depending on the program (MBA, MS, etc.)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What are the challenges at this stage for using technology?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effectively are you utilizing alumni in this stage?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32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185246"/>
            <a:ext cx="10941804" cy="1132739"/>
          </a:xfrm>
        </p:spPr>
        <p:txBody>
          <a:bodyPr/>
          <a:lstStyle/>
          <a:p>
            <a:pPr algn="ctr"/>
            <a:r>
              <a:rPr lang="en-US" dirty="0"/>
              <a:t>Technology Used During Recruiting/Marketing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317985"/>
            <a:ext cx="11676185" cy="649286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Social Media: How well are you utilizing social media to promote to key groups? (Thai Alumni Group &amp; CU, 1 Million Cups and Masters of Innovation &amp; Entrepreneurship)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Videos and Marketing: Depending on how well known your school is, are you using a sizzle reel (:30 second video) highlighting the FAB’s of the university? (i.e. sell Boulder on the work/life balance, the mountains, the Tech Scene)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How connected are you to the alumni network? Do you have a contact who reaches out to alumni?</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220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10515600" cy="786342"/>
          </a:xfrm>
        </p:spPr>
        <p:txBody>
          <a:bodyPr/>
          <a:lstStyle/>
          <a:p>
            <a:r>
              <a:rPr lang="en-US" dirty="0"/>
              <a:t>The Student Life-Cycle </a:t>
            </a:r>
          </a:p>
        </p:txBody>
      </p:sp>
      <p:sp>
        <p:nvSpPr>
          <p:cNvPr id="4" name="Rectangle 3">
            <a:extLst>
              <a:ext uri="{FF2B5EF4-FFF2-40B4-BE49-F238E27FC236}">
                <a16:creationId xmlns:a16="http://schemas.microsoft.com/office/drawing/2014/main" id="{15598267-CA21-4EDD-B39F-6240838E534F}"/>
              </a:ext>
            </a:extLst>
          </p:cNvPr>
          <p:cNvSpPr/>
          <p:nvPr/>
        </p:nvSpPr>
        <p:spPr>
          <a:xfrm>
            <a:off x="6428935" y="166095"/>
            <a:ext cx="5247250" cy="1156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Recruiting </a:t>
            </a:r>
          </a:p>
        </p:txBody>
      </p:sp>
      <p:sp>
        <p:nvSpPr>
          <p:cNvPr id="6" name="Rectangle 5">
            <a:extLst>
              <a:ext uri="{FF2B5EF4-FFF2-40B4-BE49-F238E27FC236}">
                <a16:creationId xmlns:a16="http://schemas.microsoft.com/office/drawing/2014/main" id="{9AC1B8D1-4D03-4B64-9228-62BDFAD1706B}"/>
              </a:ext>
            </a:extLst>
          </p:cNvPr>
          <p:cNvSpPr/>
          <p:nvPr/>
        </p:nvSpPr>
        <p:spPr>
          <a:xfrm>
            <a:off x="6428935" y="1389823"/>
            <a:ext cx="5247250" cy="11560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Acceptance </a:t>
            </a:r>
            <a:r>
              <a:rPr lang="en-US" dirty="0"/>
              <a:t> </a:t>
            </a:r>
          </a:p>
        </p:txBody>
      </p:sp>
      <p:sp>
        <p:nvSpPr>
          <p:cNvPr id="7" name="Rectangle 6">
            <a:extLst>
              <a:ext uri="{FF2B5EF4-FFF2-40B4-BE49-F238E27FC236}">
                <a16:creationId xmlns:a16="http://schemas.microsoft.com/office/drawing/2014/main" id="{98BF2899-FCC2-4CC2-A793-940F8EB548C9}"/>
              </a:ext>
            </a:extLst>
          </p:cNvPr>
          <p:cNvSpPr/>
          <p:nvPr/>
        </p:nvSpPr>
        <p:spPr>
          <a:xfrm>
            <a:off x="6428935" y="2613551"/>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sp>
        <p:nvSpPr>
          <p:cNvPr id="8" name="Rectangle 7">
            <a:extLst>
              <a:ext uri="{FF2B5EF4-FFF2-40B4-BE49-F238E27FC236}">
                <a16:creationId xmlns:a16="http://schemas.microsoft.com/office/drawing/2014/main" id="{FBC47E3E-3759-46B8-BF2D-474981F47B96}"/>
              </a:ext>
            </a:extLst>
          </p:cNvPr>
          <p:cNvSpPr/>
          <p:nvPr/>
        </p:nvSpPr>
        <p:spPr>
          <a:xfrm>
            <a:off x="6428935" y="3837279"/>
            <a:ext cx="5247250" cy="11560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rPr>
              <a:t>Program </a:t>
            </a:r>
            <a:endParaRPr lang="en-US" dirty="0"/>
          </a:p>
        </p:txBody>
      </p:sp>
      <p:sp>
        <p:nvSpPr>
          <p:cNvPr id="9" name="Rectangle 8">
            <a:extLst>
              <a:ext uri="{FF2B5EF4-FFF2-40B4-BE49-F238E27FC236}">
                <a16:creationId xmlns:a16="http://schemas.microsoft.com/office/drawing/2014/main" id="{D13F2E11-8663-4041-9573-731076A9B957}"/>
              </a:ext>
            </a:extLst>
          </p:cNvPr>
          <p:cNvSpPr/>
          <p:nvPr/>
        </p:nvSpPr>
        <p:spPr>
          <a:xfrm>
            <a:off x="6428935" y="5046145"/>
            <a:ext cx="5247250" cy="115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Post Graduation</a:t>
            </a:r>
            <a:endParaRPr lang="en-US" dirty="0">
              <a:solidFill>
                <a:schemeClr val="bg1"/>
              </a:solidFill>
            </a:endParaRP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2"/>
          <a:stretch>
            <a:fillRect/>
          </a:stretch>
        </p:blipFill>
        <p:spPr>
          <a:xfrm>
            <a:off x="818989" y="1083662"/>
            <a:ext cx="5277011" cy="4690676"/>
          </a:xfrm>
          <a:prstGeom prst="rect">
            <a:avLst/>
          </a:prstGeom>
        </p:spPr>
      </p:pic>
    </p:spTree>
    <p:extLst>
      <p:ext uri="{BB962C8B-B14F-4D97-AF65-F5344CB8AC3E}">
        <p14:creationId xmlns:p14="http://schemas.microsoft.com/office/powerpoint/2010/main" val="10355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7" y="433219"/>
            <a:ext cx="10941804" cy="1132739"/>
          </a:xfrm>
        </p:spPr>
        <p:txBody>
          <a:bodyPr>
            <a:normAutofit fontScale="90000"/>
          </a:bodyPr>
          <a:lstStyle/>
          <a:p>
            <a:pPr algn="ctr"/>
            <a:r>
              <a:rPr lang="en-US" dirty="0"/>
              <a:t>Questions for Discussion:</a:t>
            </a:r>
            <a:br>
              <a:rPr lang="en-US" dirty="0"/>
            </a:br>
            <a:r>
              <a:rPr lang="en-US" dirty="0"/>
              <a:t> Interview/Acceptance Stage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5107873"/>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The student is being interviewed by admissions.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are you using technology in this phase?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Does this strategy change between international and domestic recruitment?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are the challenges at this stage for using technology?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32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10515600" cy="786342"/>
          </a:xfrm>
        </p:spPr>
        <p:txBody>
          <a:bodyPr/>
          <a:lstStyle/>
          <a:p>
            <a:r>
              <a:rPr lang="en-US" dirty="0"/>
              <a:t>The Student Life-Cycle </a:t>
            </a:r>
          </a:p>
        </p:txBody>
      </p:sp>
      <p:sp>
        <p:nvSpPr>
          <p:cNvPr id="4" name="Rectangle 3">
            <a:extLst>
              <a:ext uri="{FF2B5EF4-FFF2-40B4-BE49-F238E27FC236}">
                <a16:creationId xmlns:a16="http://schemas.microsoft.com/office/drawing/2014/main" id="{15598267-CA21-4EDD-B39F-6240838E534F}"/>
              </a:ext>
            </a:extLst>
          </p:cNvPr>
          <p:cNvSpPr/>
          <p:nvPr/>
        </p:nvSpPr>
        <p:spPr>
          <a:xfrm>
            <a:off x="6428935" y="166095"/>
            <a:ext cx="5247250" cy="1156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Recruiting </a:t>
            </a:r>
          </a:p>
        </p:txBody>
      </p:sp>
      <p:sp>
        <p:nvSpPr>
          <p:cNvPr id="6" name="Rectangle 5">
            <a:extLst>
              <a:ext uri="{FF2B5EF4-FFF2-40B4-BE49-F238E27FC236}">
                <a16:creationId xmlns:a16="http://schemas.microsoft.com/office/drawing/2014/main" id="{9AC1B8D1-4D03-4B64-9228-62BDFAD1706B}"/>
              </a:ext>
            </a:extLst>
          </p:cNvPr>
          <p:cNvSpPr/>
          <p:nvPr/>
        </p:nvSpPr>
        <p:spPr>
          <a:xfrm>
            <a:off x="6428935" y="1389823"/>
            <a:ext cx="5247250" cy="11560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Acceptance </a:t>
            </a:r>
            <a:r>
              <a:rPr lang="en-US" dirty="0"/>
              <a:t> </a:t>
            </a:r>
          </a:p>
        </p:txBody>
      </p:sp>
      <p:sp>
        <p:nvSpPr>
          <p:cNvPr id="7" name="Rectangle 6">
            <a:extLst>
              <a:ext uri="{FF2B5EF4-FFF2-40B4-BE49-F238E27FC236}">
                <a16:creationId xmlns:a16="http://schemas.microsoft.com/office/drawing/2014/main" id="{98BF2899-FCC2-4CC2-A793-940F8EB548C9}"/>
              </a:ext>
            </a:extLst>
          </p:cNvPr>
          <p:cNvSpPr/>
          <p:nvPr/>
        </p:nvSpPr>
        <p:spPr>
          <a:xfrm>
            <a:off x="6428935" y="2613551"/>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sp>
        <p:nvSpPr>
          <p:cNvPr id="8" name="Rectangle 7">
            <a:extLst>
              <a:ext uri="{FF2B5EF4-FFF2-40B4-BE49-F238E27FC236}">
                <a16:creationId xmlns:a16="http://schemas.microsoft.com/office/drawing/2014/main" id="{FBC47E3E-3759-46B8-BF2D-474981F47B96}"/>
              </a:ext>
            </a:extLst>
          </p:cNvPr>
          <p:cNvSpPr/>
          <p:nvPr/>
        </p:nvSpPr>
        <p:spPr>
          <a:xfrm>
            <a:off x="6428935" y="3837279"/>
            <a:ext cx="5247250" cy="11560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rPr>
              <a:t>Program </a:t>
            </a:r>
            <a:endParaRPr lang="en-US" dirty="0"/>
          </a:p>
        </p:txBody>
      </p:sp>
      <p:sp>
        <p:nvSpPr>
          <p:cNvPr id="9" name="Rectangle 8">
            <a:extLst>
              <a:ext uri="{FF2B5EF4-FFF2-40B4-BE49-F238E27FC236}">
                <a16:creationId xmlns:a16="http://schemas.microsoft.com/office/drawing/2014/main" id="{D13F2E11-8663-4041-9573-731076A9B957}"/>
              </a:ext>
            </a:extLst>
          </p:cNvPr>
          <p:cNvSpPr/>
          <p:nvPr/>
        </p:nvSpPr>
        <p:spPr>
          <a:xfrm>
            <a:off x="6428935" y="5046145"/>
            <a:ext cx="5247250" cy="115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Post Graduation</a:t>
            </a:r>
            <a:endParaRPr lang="en-US" dirty="0">
              <a:solidFill>
                <a:schemeClr val="bg1"/>
              </a:solidFill>
            </a:endParaRP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2"/>
          <a:stretch>
            <a:fillRect/>
          </a:stretch>
        </p:blipFill>
        <p:spPr>
          <a:xfrm>
            <a:off x="818989" y="1083662"/>
            <a:ext cx="5277011" cy="4690676"/>
          </a:xfrm>
          <a:prstGeom prst="rect">
            <a:avLst/>
          </a:prstGeom>
        </p:spPr>
      </p:pic>
    </p:spTree>
    <p:extLst>
      <p:ext uri="{BB962C8B-B14F-4D97-AF65-F5344CB8AC3E}">
        <p14:creationId xmlns:p14="http://schemas.microsoft.com/office/powerpoint/2010/main" val="168220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7" y="433219"/>
            <a:ext cx="10941804" cy="1132739"/>
          </a:xfrm>
        </p:spPr>
        <p:txBody>
          <a:bodyPr>
            <a:normAutofit fontScale="90000"/>
          </a:bodyPr>
          <a:lstStyle/>
          <a:p>
            <a:pPr algn="ctr"/>
            <a:r>
              <a:rPr lang="en-US" dirty="0"/>
              <a:t>Questions for Discussion:</a:t>
            </a:r>
            <a:br>
              <a:rPr lang="en-US" dirty="0"/>
            </a:br>
            <a:r>
              <a:rPr lang="en-US" dirty="0"/>
              <a:t> Pre-work &amp; Orientation/Onboarding Stage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401590"/>
            <a:ext cx="11676185" cy="649286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The student has been accepted to the program.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are you using technology in this phase between the time they are accepted to the time the program starts?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Does this strategy change between international and domestic recruitment?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are the challenges at this stage for using technology?</a:t>
            </a: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do you tell your story?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527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10515600" cy="786342"/>
          </a:xfrm>
        </p:spPr>
        <p:txBody>
          <a:bodyPr/>
          <a:lstStyle/>
          <a:p>
            <a:r>
              <a:rPr lang="en-US" dirty="0"/>
              <a:t>The Student Life-Cycle </a:t>
            </a:r>
          </a:p>
        </p:txBody>
      </p:sp>
      <p:sp>
        <p:nvSpPr>
          <p:cNvPr id="7" name="Rectangle 6">
            <a:extLst>
              <a:ext uri="{FF2B5EF4-FFF2-40B4-BE49-F238E27FC236}">
                <a16:creationId xmlns:a16="http://schemas.microsoft.com/office/drawing/2014/main" id="{98BF2899-FCC2-4CC2-A793-940F8EB548C9}"/>
              </a:ext>
            </a:extLst>
          </p:cNvPr>
          <p:cNvSpPr/>
          <p:nvPr/>
        </p:nvSpPr>
        <p:spPr>
          <a:xfrm>
            <a:off x="5654020" y="843820"/>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graphicFrame>
        <p:nvGraphicFramePr>
          <p:cNvPr id="5" name="Table 10">
            <a:extLst>
              <a:ext uri="{FF2B5EF4-FFF2-40B4-BE49-F238E27FC236}">
                <a16:creationId xmlns:a16="http://schemas.microsoft.com/office/drawing/2014/main" id="{9D96501F-B394-444E-94B0-EAA89B3ED50C}"/>
              </a:ext>
            </a:extLst>
          </p:cNvPr>
          <p:cNvGraphicFramePr>
            <a:graphicFrameLocks noGrp="1"/>
          </p:cNvGraphicFramePr>
          <p:nvPr>
            <p:extLst>
              <p:ext uri="{D42A27DB-BD31-4B8C-83A1-F6EECF244321}">
                <p14:modId xmlns:p14="http://schemas.microsoft.com/office/powerpoint/2010/main" val="1776935240"/>
              </p:ext>
            </p:extLst>
          </p:nvPr>
        </p:nvGraphicFramePr>
        <p:xfrm>
          <a:off x="387458" y="3337370"/>
          <a:ext cx="11437752" cy="2347434"/>
        </p:xfrm>
        <a:graphic>
          <a:graphicData uri="http://schemas.openxmlformats.org/drawingml/2006/table">
            <a:tbl>
              <a:tblPr firstRow="1" bandRow="1">
                <a:tableStyleId>{5C22544A-7EE6-4342-B048-85BDC9FD1C3A}</a:tableStyleId>
              </a:tblPr>
              <a:tblGrid>
                <a:gridCol w="1429719">
                  <a:extLst>
                    <a:ext uri="{9D8B030D-6E8A-4147-A177-3AD203B41FA5}">
                      <a16:colId xmlns:a16="http://schemas.microsoft.com/office/drawing/2014/main" val="3626852094"/>
                    </a:ext>
                  </a:extLst>
                </a:gridCol>
                <a:gridCol w="1429719">
                  <a:extLst>
                    <a:ext uri="{9D8B030D-6E8A-4147-A177-3AD203B41FA5}">
                      <a16:colId xmlns:a16="http://schemas.microsoft.com/office/drawing/2014/main" val="438235038"/>
                    </a:ext>
                  </a:extLst>
                </a:gridCol>
                <a:gridCol w="1429719">
                  <a:extLst>
                    <a:ext uri="{9D8B030D-6E8A-4147-A177-3AD203B41FA5}">
                      <a16:colId xmlns:a16="http://schemas.microsoft.com/office/drawing/2014/main" val="1349095399"/>
                    </a:ext>
                  </a:extLst>
                </a:gridCol>
                <a:gridCol w="1429719">
                  <a:extLst>
                    <a:ext uri="{9D8B030D-6E8A-4147-A177-3AD203B41FA5}">
                      <a16:colId xmlns:a16="http://schemas.microsoft.com/office/drawing/2014/main" val="3155420584"/>
                    </a:ext>
                  </a:extLst>
                </a:gridCol>
                <a:gridCol w="1429719">
                  <a:extLst>
                    <a:ext uri="{9D8B030D-6E8A-4147-A177-3AD203B41FA5}">
                      <a16:colId xmlns:a16="http://schemas.microsoft.com/office/drawing/2014/main" val="2584510025"/>
                    </a:ext>
                  </a:extLst>
                </a:gridCol>
                <a:gridCol w="1429719">
                  <a:extLst>
                    <a:ext uri="{9D8B030D-6E8A-4147-A177-3AD203B41FA5}">
                      <a16:colId xmlns:a16="http://schemas.microsoft.com/office/drawing/2014/main" val="772464203"/>
                    </a:ext>
                  </a:extLst>
                </a:gridCol>
                <a:gridCol w="1429719">
                  <a:extLst>
                    <a:ext uri="{9D8B030D-6E8A-4147-A177-3AD203B41FA5}">
                      <a16:colId xmlns:a16="http://schemas.microsoft.com/office/drawing/2014/main" val="357643136"/>
                    </a:ext>
                  </a:extLst>
                </a:gridCol>
                <a:gridCol w="1429719">
                  <a:extLst>
                    <a:ext uri="{9D8B030D-6E8A-4147-A177-3AD203B41FA5}">
                      <a16:colId xmlns:a16="http://schemas.microsoft.com/office/drawing/2014/main" val="99269593"/>
                    </a:ext>
                  </a:extLst>
                </a:gridCol>
              </a:tblGrid>
              <a:tr h="23474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noProof="0" dirty="0">
                          <a:solidFill>
                            <a:schemeClr val="lt1"/>
                          </a:solidFill>
                          <a:latin typeface="+mn-lt"/>
                          <a:ea typeface="+mn-ea"/>
                          <a:cs typeface="+mn-cs"/>
                        </a:rPr>
                        <a:t>JANUARY:</a:t>
                      </a:r>
                    </a:p>
                    <a:p>
                      <a:pPr marL="0" algn="l" defTabSz="914400" rtl="0" eaLnBrk="1" latinLnBrk="0" hangingPunct="1"/>
                      <a:r>
                        <a:rPr lang="en-US" sz="2400" b="1" kern="1200" dirty="0">
                          <a:solidFill>
                            <a:schemeClr val="lt1"/>
                          </a:solidFill>
                          <a:latin typeface="+mn-lt"/>
                          <a:ea typeface="+mn-ea"/>
                          <a:cs typeface="+mn-cs"/>
                        </a:rPr>
                        <a:t>STUDENT</a:t>
                      </a:r>
                    </a:p>
                    <a:p>
                      <a:pPr marL="0" algn="l" defTabSz="914400" rtl="0" eaLnBrk="1" latinLnBrk="0" hangingPunct="1"/>
                      <a:r>
                        <a:rPr lang="en-US" sz="2200" b="1" kern="1200" dirty="0">
                          <a:solidFill>
                            <a:schemeClr val="lt1"/>
                          </a:solidFill>
                          <a:latin typeface="+mn-lt"/>
                          <a:ea typeface="+mn-ea"/>
                          <a:cs typeface="+mn-cs"/>
                        </a:rPr>
                        <a:t>ACCEPTED </a:t>
                      </a:r>
                    </a:p>
                  </a:txBody>
                  <a:tcPr/>
                </a:tc>
                <a:tc>
                  <a:txBody>
                    <a:bodyPr/>
                    <a:lstStyle/>
                    <a:p>
                      <a:pPr marL="0" algn="l" defTabSz="914400" rtl="0" eaLnBrk="1" latinLnBrk="0" hangingPunct="1"/>
                      <a:r>
                        <a:rPr lang="en-US" sz="2200" b="1" kern="1200" dirty="0">
                          <a:solidFill>
                            <a:schemeClr val="lt1"/>
                          </a:solidFill>
                          <a:latin typeface="+mn-lt"/>
                          <a:ea typeface="+mn-ea"/>
                          <a:cs typeface="+mn-cs"/>
                        </a:rPr>
                        <a:t>FEBRUARY</a:t>
                      </a:r>
                    </a:p>
                  </a:txBody>
                  <a:tcPr/>
                </a:tc>
                <a:tc>
                  <a:txBody>
                    <a:bodyPr/>
                    <a:lstStyle/>
                    <a:p>
                      <a:pPr marL="0" algn="l" defTabSz="914400" rtl="0" eaLnBrk="1" latinLnBrk="0" hangingPunct="1"/>
                      <a:r>
                        <a:rPr lang="en-US" sz="2400" b="1" kern="1200" dirty="0">
                          <a:solidFill>
                            <a:schemeClr val="lt1"/>
                          </a:solidFill>
                          <a:latin typeface="+mn-lt"/>
                          <a:ea typeface="+mn-ea"/>
                          <a:cs typeface="+mn-cs"/>
                        </a:rPr>
                        <a:t>MARCH </a:t>
                      </a:r>
                    </a:p>
                  </a:txBody>
                  <a:tcPr/>
                </a:tc>
                <a:tc>
                  <a:txBody>
                    <a:bodyPr/>
                    <a:lstStyle/>
                    <a:p>
                      <a:pPr marL="0" algn="l" defTabSz="914400" rtl="0" eaLnBrk="1" latinLnBrk="0" hangingPunct="1"/>
                      <a:r>
                        <a:rPr lang="en-US" sz="2400" b="1" kern="1200" dirty="0">
                          <a:solidFill>
                            <a:schemeClr val="lt1"/>
                          </a:solidFill>
                          <a:latin typeface="+mn-lt"/>
                          <a:ea typeface="+mn-ea"/>
                          <a:cs typeface="+mn-cs"/>
                        </a:rPr>
                        <a:t>APRIL: </a:t>
                      </a:r>
                    </a:p>
                  </a:txBody>
                  <a:tcPr/>
                </a:tc>
                <a:tc>
                  <a:txBody>
                    <a:bodyPr/>
                    <a:lstStyle/>
                    <a:p>
                      <a:pPr marL="0" algn="l" defTabSz="914400" rtl="0" eaLnBrk="1" latinLnBrk="0" hangingPunct="1"/>
                      <a:r>
                        <a:rPr lang="en-US" sz="2400" b="1" kern="1200" dirty="0">
                          <a:solidFill>
                            <a:schemeClr val="lt1"/>
                          </a:solidFill>
                          <a:latin typeface="+mn-lt"/>
                          <a:ea typeface="+mn-ea"/>
                          <a:cs typeface="+mn-cs"/>
                        </a:rPr>
                        <a:t>MAY: </a:t>
                      </a:r>
                    </a:p>
                  </a:txBody>
                  <a:tcPr/>
                </a:tc>
                <a:tc>
                  <a:txBody>
                    <a:bodyPr/>
                    <a:lstStyle/>
                    <a:p>
                      <a:pPr marL="0" algn="l" defTabSz="914400" rtl="0" eaLnBrk="1" latinLnBrk="0" hangingPunct="1"/>
                      <a:r>
                        <a:rPr lang="en-US" sz="2400" b="1" kern="1200" dirty="0">
                          <a:solidFill>
                            <a:schemeClr val="lt1"/>
                          </a:solidFill>
                          <a:latin typeface="+mn-lt"/>
                          <a:ea typeface="+mn-ea"/>
                          <a:cs typeface="+mn-cs"/>
                        </a:rPr>
                        <a:t>JUNE: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noProof="0" dirty="0">
                          <a:solidFill>
                            <a:schemeClr val="lt1"/>
                          </a:solidFill>
                          <a:latin typeface="+mn-lt"/>
                          <a:ea typeface="+mn-ea"/>
                          <a:cs typeface="+mn-cs"/>
                        </a:rPr>
                        <a:t>JULY:</a:t>
                      </a:r>
                    </a:p>
                    <a:p>
                      <a:pPr marL="0" algn="l" defTabSz="914400" rtl="0" eaLnBrk="1" latinLnBrk="0" hangingPunct="1"/>
                      <a:endParaRPr lang="en-US" sz="2400" b="1" kern="1200" dirty="0">
                        <a:solidFill>
                          <a:schemeClr val="lt1"/>
                        </a:solidFill>
                        <a:latin typeface="+mn-lt"/>
                        <a:ea typeface="+mn-ea"/>
                        <a:cs typeface="+mn-cs"/>
                      </a:endParaRPr>
                    </a:p>
                  </a:txBody>
                  <a:tcPr/>
                </a:tc>
                <a:tc>
                  <a:txBody>
                    <a:bodyPr/>
                    <a:lstStyle/>
                    <a:p>
                      <a:pPr marL="0" algn="l" defTabSz="914400" rtl="0" eaLnBrk="1" latinLnBrk="0" hangingPunct="1"/>
                      <a:r>
                        <a:rPr lang="en-US" sz="2400" b="1" kern="1200" dirty="0">
                          <a:solidFill>
                            <a:schemeClr val="lt1"/>
                          </a:solidFill>
                          <a:latin typeface="+mn-lt"/>
                          <a:ea typeface="+mn-ea"/>
                          <a:cs typeface="+mn-cs"/>
                        </a:rPr>
                        <a:t>AUGUST:</a:t>
                      </a:r>
                    </a:p>
                    <a:p>
                      <a:pPr marL="0" algn="l" defTabSz="914400" rtl="0" eaLnBrk="1" latinLnBrk="0" hangingPunct="1"/>
                      <a:r>
                        <a:rPr lang="en-US" sz="2400" b="1" kern="1200" dirty="0">
                          <a:solidFill>
                            <a:schemeClr val="lt1"/>
                          </a:solidFill>
                          <a:latin typeface="+mn-lt"/>
                          <a:ea typeface="+mn-ea"/>
                          <a:cs typeface="+mn-cs"/>
                        </a:rPr>
                        <a:t>MBA </a:t>
                      </a:r>
                    </a:p>
                    <a:p>
                      <a:pPr marL="0" algn="l" defTabSz="914400" rtl="0" eaLnBrk="1" latinLnBrk="0" hangingPunct="1"/>
                      <a:r>
                        <a:rPr lang="en-US" sz="2400" b="1" kern="1200" dirty="0">
                          <a:solidFill>
                            <a:schemeClr val="lt1"/>
                          </a:solidFill>
                          <a:latin typeface="+mn-lt"/>
                          <a:ea typeface="+mn-ea"/>
                          <a:cs typeface="+mn-cs"/>
                        </a:rPr>
                        <a:t>BEGINS </a:t>
                      </a:r>
                    </a:p>
                  </a:txBody>
                  <a:tcPr/>
                </a:tc>
                <a:extLst>
                  <a:ext uri="{0D108BD9-81ED-4DB2-BD59-A6C34878D82A}">
                    <a16:rowId xmlns:a16="http://schemas.microsoft.com/office/drawing/2014/main" val="3974366327"/>
                  </a:ext>
                </a:extLst>
              </a:tr>
            </a:tbl>
          </a:graphicData>
        </a:graphic>
      </p:graphicFrame>
      <p:sp>
        <p:nvSpPr>
          <p:cNvPr id="12" name="Arrow: Right 11">
            <a:extLst>
              <a:ext uri="{FF2B5EF4-FFF2-40B4-BE49-F238E27FC236}">
                <a16:creationId xmlns:a16="http://schemas.microsoft.com/office/drawing/2014/main" id="{A36045F6-C462-407A-92C2-80966A239DE3}"/>
              </a:ext>
            </a:extLst>
          </p:cNvPr>
          <p:cNvSpPr/>
          <p:nvPr/>
        </p:nvSpPr>
        <p:spPr>
          <a:xfrm>
            <a:off x="1878674" y="3658680"/>
            <a:ext cx="8434651" cy="136385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dirty="0"/>
              <a:t>“NO MANS’ LAND”</a:t>
            </a:r>
          </a:p>
        </p:txBody>
      </p:sp>
      <p:sp>
        <p:nvSpPr>
          <p:cNvPr id="13" name="Rectangle 12">
            <a:extLst>
              <a:ext uri="{FF2B5EF4-FFF2-40B4-BE49-F238E27FC236}">
                <a16:creationId xmlns:a16="http://schemas.microsoft.com/office/drawing/2014/main" id="{9F8292A7-2743-49E9-9FA3-E17B2DB8EECC}"/>
              </a:ext>
            </a:extLst>
          </p:cNvPr>
          <p:cNvSpPr/>
          <p:nvPr/>
        </p:nvSpPr>
        <p:spPr>
          <a:xfrm>
            <a:off x="10440688" y="3380791"/>
            <a:ext cx="1363854" cy="22558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25107E-873F-44F7-8EB4-A1AD4CA0DDFA}"/>
              </a:ext>
            </a:extLst>
          </p:cNvPr>
          <p:cNvSpPr/>
          <p:nvPr/>
        </p:nvSpPr>
        <p:spPr>
          <a:xfrm>
            <a:off x="439914" y="3404417"/>
            <a:ext cx="1363854" cy="22558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423918-4F3D-44B9-A52B-874B63B65104}"/>
              </a:ext>
            </a:extLst>
          </p:cNvPr>
          <p:cNvSpPr/>
          <p:nvPr/>
        </p:nvSpPr>
        <p:spPr>
          <a:xfrm>
            <a:off x="2557220" y="4742481"/>
            <a:ext cx="6524787" cy="7749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t>Very few are working on soft skills, communication, personal development</a:t>
            </a:r>
          </a:p>
        </p:txBody>
      </p:sp>
    </p:spTree>
    <p:extLst>
      <p:ext uri="{BB962C8B-B14F-4D97-AF65-F5344CB8AC3E}">
        <p14:creationId xmlns:p14="http://schemas.microsoft.com/office/powerpoint/2010/main" val="22839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08A-8C46-4706-9D1A-E22D3A59E53F}"/>
              </a:ext>
            </a:extLst>
          </p:cNvPr>
          <p:cNvSpPr>
            <a:spLocks noGrp="1"/>
          </p:cNvSpPr>
          <p:nvPr>
            <p:ph type="title"/>
          </p:nvPr>
        </p:nvSpPr>
        <p:spPr>
          <a:xfrm>
            <a:off x="838200" y="237140"/>
            <a:ext cx="10515600" cy="786342"/>
          </a:xfrm>
        </p:spPr>
        <p:txBody>
          <a:bodyPr/>
          <a:lstStyle/>
          <a:p>
            <a:pPr algn="ctr"/>
            <a:r>
              <a:rPr lang="en-US" dirty="0"/>
              <a:t>Orientation Pre-Work (eLearning) </a:t>
            </a:r>
          </a:p>
        </p:txBody>
      </p:sp>
      <p:sp>
        <p:nvSpPr>
          <p:cNvPr id="5" name="TextBox 4">
            <a:extLst>
              <a:ext uri="{FF2B5EF4-FFF2-40B4-BE49-F238E27FC236}">
                <a16:creationId xmlns:a16="http://schemas.microsoft.com/office/drawing/2014/main" id="{7AD274B9-944A-4DD2-9323-FAD21A11FCAE}"/>
              </a:ext>
            </a:extLst>
          </p:cNvPr>
          <p:cNvSpPr txBox="1"/>
          <p:nvPr/>
        </p:nvSpPr>
        <p:spPr>
          <a:xfrm>
            <a:off x="305386" y="910645"/>
            <a:ext cx="12200793" cy="7416197"/>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Students are provided assignments, including:</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Read a business case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Provide a write-up of the case (post on Canvas by X date)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Read about STAR Model/Behavioral Interview</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Watch video on START Model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Send me the video of your behavioral interview</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Listen to the Meet the Influencers podcast </a:t>
            </a:r>
          </a:p>
          <a:p>
            <a:pPr marL="457200" indent="-457200" defTabSz="685800">
              <a:lnSpc>
                <a:spcPts val="3600"/>
              </a:lnSpc>
              <a:spcBef>
                <a:spcPct val="0"/>
              </a:spcBef>
              <a:buFont typeface="Arial" panose="020B0604020202020204" pitchFamily="34" charset="0"/>
              <a:buChar char="•"/>
              <a:defRPr/>
            </a:pPr>
            <a:r>
              <a:rPr lang="en-US" sz="3200" dirty="0" err="1">
                <a:solidFill>
                  <a:prstClr val="black"/>
                </a:solidFill>
                <a:latin typeface="Franklin Gothic Book" panose="020B0503020102020204" pitchFamily="34" charset="0"/>
                <a:ea typeface="Tahoma" panose="020B0604030504040204" pitchFamily="34" charset="0"/>
                <a:cs typeface="Tahoma" panose="020B0604030504040204" pitchFamily="34" charset="0"/>
              </a:rPr>
              <a:t>Tude</a:t>
            </a: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App assignment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Conduct one-on-one Skype conversation (what will create urgency and immediacy?)</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Upload all information onto Canvas (Utilize Canvas as an onboarding tool)</a:t>
            </a:r>
          </a:p>
          <a:p>
            <a:pPr defTabSz="685800">
              <a:lnSpc>
                <a:spcPts val="3600"/>
              </a:lnSpc>
              <a:spcBef>
                <a:spcPct val="0"/>
              </a:spcBef>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85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08A-8C46-4706-9D1A-E22D3A59E53F}"/>
              </a:ext>
            </a:extLst>
          </p:cNvPr>
          <p:cNvSpPr>
            <a:spLocks noGrp="1"/>
          </p:cNvSpPr>
          <p:nvPr>
            <p:ph type="title"/>
          </p:nvPr>
        </p:nvSpPr>
        <p:spPr>
          <a:xfrm>
            <a:off x="838200" y="237140"/>
            <a:ext cx="10515600" cy="786342"/>
          </a:xfrm>
        </p:spPr>
        <p:txBody>
          <a:bodyPr/>
          <a:lstStyle/>
          <a:p>
            <a:pPr algn="ctr"/>
            <a:r>
              <a:rPr lang="en-US" dirty="0"/>
              <a:t>Qualtrics Surveys </a:t>
            </a:r>
          </a:p>
        </p:txBody>
      </p:sp>
      <p:pic>
        <p:nvPicPr>
          <p:cNvPr id="4" name="Picture 3">
            <a:extLst>
              <a:ext uri="{FF2B5EF4-FFF2-40B4-BE49-F238E27FC236}">
                <a16:creationId xmlns:a16="http://schemas.microsoft.com/office/drawing/2014/main" id="{D3883E07-32A8-4D10-B5A5-1D1DF078433A}"/>
              </a:ext>
            </a:extLst>
          </p:cNvPr>
          <p:cNvPicPr>
            <a:picLocks noChangeAspect="1"/>
          </p:cNvPicPr>
          <p:nvPr/>
        </p:nvPicPr>
        <p:blipFill>
          <a:blip r:embed="rId2"/>
          <a:stretch>
            <a:fillRect/>
          </a:stretch>
        </p:blipFill>
        <p:spPr>
          <a:xfrm>
            <a:off x="3310597" y="1023482"/>
            <a:ext cx="5829300" cy="5029200"/>
          </a:xfrm>
          <a:prstGeom prst="rect">
            <a:avLst/>
          </a:prstGeom>
          <a:ln w="19050">
            <a:solidFill>
              <a:schemeClr val="accent1">
                <a:shade val="50000"/>
              </a:schemeClr>
            </a:solidFill>
          </a:ln>
        </p:spPr>
      </p:pic>
    </p:spTree>
    <p:extLst>
      <p:ext uri="{BB962C8B-B14F-4D97-AF65-F5344CB8AC3E}">
        <p14:creationId xmlns:p14="http://schemas.microsoft.com/office/powerpoint/2010/main" val="173607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419221-9CCA-4AD5-9C68-5EDB2D7C67AB}"/>
              </a:ext>
            </a:extLst>
          </p:cNvPr>
          <p:cNvSpPr txBox="1"/>
          <p:nvPr/>
        </p:nvSpPr>
        <p:spPr>
          <a:xfrm>
            <a:off x="1676400" y="316343"/>
            <a:ext cx="8686800" cy="830997"/>
          </a:xfrm>
          <a:prstGeom prst="rect">
            <a:avLst/>
          </a:prstGeom>
          <a:noFill/>
        </p:spPr>
        <p:txBody>
          <a:bodyPr wrap="square" rtlCol="0">
            <a:spAutoFit/>
          </a:bodyPr>
          <a:lstStyle>
            <a:defPPr>
              <a:defRPr lang="en-US"/>
            </a:defPPr>
            <a:lvl1pPr algn="ctr">
              <a:defRPr sz="4800" b="1">
                <a:solidFill>
                  <a:schemeClr val="tx2"/>
                </a:solidFill>
                <a:latin typeface="Arial" pitchFamily="34" charset="0"/>
                <a:cs typeface="Arial" pitchFamily="34" charset="0"/>
              </a:defRPr>
            </a:lvl1pPr>
          </a:lstStyle>
          <a:p>
            <a:pPr>
              <a:defRPr/>
            </a:pPr>
            <a:r>
              <a:rPr lang="en-US" dirty="0">
                <a:solidFill>
                  <a:srgbClr val="1F497D"/>
                </a:solidFill>
              </a:rPr>
              <a:t>About Matt Baca </a:t>
            </a:r>
          </a:p>
        </p:txBody>
      </p:sp>
      <p:sp>
        <p:nvSpPr>
          <p:cNvPr id="3" name="Rectangle 2">
            <a:extLst>
              <a:ext uri="{FF2B5EF4-FFF2-40B4-BE49-F238E27FC236}">
                <a16:creationId xmlns:a16="http://schemas.microsoft.com/office/drawing/2014/main" id="{2F1F468B-FA51-426F-A037-CCF4E23DEBC3}"/>
              </a:ext>
            </a:extLst>
          </p:cNvPr>
          <p:cNvSpPr/>
          <p:nvPr/>
        </p:nvSpPr>
        <p:spPr>
          <a:xfrm>
            <a:off x="472700" y="1147340"/>
            <a:ext cx="3662765" cy="4881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r>
              <a:rPr lang="en-US" dirty="0"/>
              <a:t> </a:t>
            </a:r>
          </a:p>
        </p:txBody>
      </p:sp>
      <p:sp>
        <p:nvSpPr>
          <p:cNvPr id="6" name="Rectangle 5">
            <a:extLst>
              <a:ext uri="{FF2B5EF4-FFF2-40B4-BE49-F238E27FC236}">
                <a16:creationId xmlns:a16="http://schemas.microsoft.com/office/drawing/2014/main" id="{5594B0E5-D9AA-4638-8326-8BC2172E7EE6}"/>
              </a:ext>
            </a:extLst>
          </p:cNvPr>
          <p:cNvSpPr/>
          <p:nvPr/>
        </p:nvSpPr>
        <p:spPr>
          <a:xfrm>
            <a:off x="4264617" y="1147340"/>
            <a:ext cx="3662765" cy="48819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Rectangle 6">
            <a:extLst>
              <a:ext uri="{FF2B5EF4-FFF2-40B4-BE49-F238E27FC236}">
                <a16:creationId xmlns:a16="http://schemas.microsoft.com/office/drawing/2014/main" id="{A7E28C8B-761B-4D36-BB7A-796500E09CE2}"/>
              </a:ext>
            </a:extLst>
          </p:cNvPr>
          <p:cNvSpPr/>
          <p:nvPr/>
        </p:nvSpPr>
        <p:spPr>
          <a:xfrm>
            <a:off x="8078698" y="1160629"/>
            <a:ext cx="3662765" cy="488196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E804B3A-DD60-464D-938F-4497960D42EE}"/>
              </a:ext>
            </a:extLst>
          </p:cNvPr>
          <p:cNvSpPr txBox="1"/>
          <p:nvPr/>
        </p:nvSpPr>
        <p:spPr>
          <a:xfrm>
            <a:off x="511444" y="1348353"/>
            <a:ext cx="3301139" cy="769441"/>
          </a:xfrm>
          <a:prstGeom prst="rect">
            <a:avLst/>
          </a:prstGeom>
          <a:noFill/>
        </p:spPr>
        <p:txBody>
          <a:bodyPr wrap="square" rtlCol="0">
            <a:spAutoFit/>
          </a:bodyPr>
          <a:lstStyle/>
          <a:p>
            <a:pPr algn="ctr"/>
            <a:r>
              <a:rPr lang="en-US" sz="4400" b="1" dirty="0">
                <a:solidFill>
                  <a:schemeClr val="bg1"/>
                </a:solidFill>
              </a:rPr>
              <a:t>EDUCATION</a:t>
            </a:r>
            <a:r>
              <a:rPr lang="en-US" sz="2800" dirty="0"/>
              <a:t> </a:t>
            </a:r>
          </a:p>
        </p:txBody>
      </p:sp>
      <p:sp>
        <p:nvSpPr>
          <p:cNvPr id="8" name="TextBox 7">
            <a:extLst>
              <a:ext uri="{FF2B5EF4-FFF2-40B4-BE49-F238E27FC236}">
                <a16:creationId xmlns:a16="http://schemas.microsoft.com/office/drawing/2014/main" id="{11BB5CDD-3F09-40B7-9312-0A66FA36504E}"/>
              </a:ext>
            </a:extLst>
          </p:cNvPr>
          <p:cNvSpPr txBox="1"/>
          <p:nvPr/>
        </p:nvSpPr>
        <p:spPr>
          <a:xfrm>
            <a:off x="4316279" y="1348353"/>
            <a:ext cx="3301139" cy="769441"/>
          </a:xfrm>
          <a:prstGeom prst="rect">
            <a:avLst/>
          </a:prstGeom>
          <a:noFill/>
        </p:spPr>
        <p:txBody>
          <a:bodyPr wrap="square" rtlCol="0">
            <a:spAutoFit/>
          </a:bodyPr>
          <a:lstStyle/>
          <a:p>
            <a:pPr algn="ctr"/>
            <a:r>
              <a:rPr lang="en-US" sz="4400" b="1" dirty="0"/>
              <a:t>BUSINESS</a:t>
            </a:r>
            <a:r>
              <a:rPr lang="en-US" sz="4400" b="1" dirty="0">
                <a:solidFill>
                  <a:schemeClr val="bg1"/>
                </a:solidFill>
              </a:rPr>
              <a:t> </a:t>
            </a:r>
            <a:r>
              <a:rPr lang="en-US" sz="2800" dirty="0"/>
              <a:t> </a:t>
            </a:r>
          </a:p>
        </p:txBody>
      </p:sp>
      <p:sp>
        <p:nvSpPr>
          <p:cNvPr id="9" name="TextBox 8">
            <a:extLst>
              <a:ext uri="{FF2B5EF4-FFF2-40B4-BE49-F238E27FC236}">
                <a16:creationId xmlns:a16="http://schemas.microsoft.com/office/drawing/2014/main" id="{F8A8B6C5-0162-4EF8-BC0A-8D496EFF0B9B}"/>
              </a:ext>
            </a:extLst>
          </p:cNvPr>
          <p:cNvSpPr txBox="1"/>
          <p:nvPr/>
        </p:nvSpPr>
        <p:spPr>
          <a:xfrm>
            <a:off x="8244452" y="1311143"/>
            <a:ext cx="3511657" cy="769441"/>
          </a:xfrm>
          <a:prstGeom prst="rect">
            <a:avLst/>
          </a:prstGeom>
          <a:noFill/>
        </p:spPr>
        <p:txBody>
          <a:bodyPr wrap="square" rtlCol="0">
            <a:spAutoFit/>
          </a:bodyPr>
          <a:lstStyle/>
          <a:p>
            <a:pPr algn="ctr"/>
            <a:r>
              <a:rPr lang="en-US" sz="3600" b="1" dirty="0">
                <a:solidFill>
                  <a:srgbClr val="FFFF00"/>
                </a:solidFill>
              </a:rPr>
              <a:t>ENTERTAINMENT</a:t>
            </a:r>
            <a:r>
              <a:rPr lang="en-US" sz="4400" b="1" dirty="0">
                <a:solidFill>
                  <a:srgbClr val="FFFF00"/>
                </a:solidFill>
              </a:rPr>
              <a:t> </a:t>
            </a:r>
            <a:r>
              <a:rPr lang="en-US" sz="2800" dirty="0">
                <a:solidFill>
                  <a:srgbClr val="FFFF00"/>
                </a:solidFill>
              </a:rPr>
              <a:t> </a:t>
            </a:r>
          </a:p>
        </p:txBody>
      </p:sp>
      <p:pic>
        <p:nvPicPr>
          <p:cNvPr id="1036" name="Picture 12" descr="Image result for socal edison jpg">
            <a:extLst>
              <a:ext uri="{FF2B5EF4-FFF2-40B4-BE49-F238E27FC236}">
                <a16:creationId xmlns:a16="http://schemas.microsoft.com/office/drawing/2014/main" id="{89175364-2809-43B6-AF4C-8A26C3908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181" y="3172926"/>
            <a:ext cx="2207079" cy="7909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leeds business school boulder jpg">
            <a:extLst>
              <a:ext uri="{FF2B5EF4-FFF2-40B4-BE49-F238E27FC236}">
                <a16:creationId xmlns:a16="http://schemas.microsoft.com/office/drawing/2014/main" id="{5C929175-951C-4869-95B1-0ECF57638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420" y="2530270"/>
            <a:ext cx="1260260" cy="123485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UCI merage jpg">
            <a:extLst>
              <a:ext uri="{FF2B5EF4-FFF2-40B4-BE49-F238E27FC236}">
                <a16:creationId xmlns:a16="http://schemas.microsoft.com/office/drawing/2014/main" id="{B4585C33-A7C1-486E-B270-970C1E07C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763" y="3336573"/>
            <a:ext cx="1366467" cy="136646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GMAC jpg">
            <a:extLst>
              <a:ext uri="{FF2B5EF4-FFF2-40B4-BE49-F238E27FC236}">
                <a16:creationId xmlns:a16="http://schemas.microsoft.com/office/drawing/2014/main" id="{C258AD71-A886-4276-A608-246410EE41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34" t="16666" r="11334" b="16966"/>
          <a:stretch/>
        </p:blipFill>
        <p:spPr bwMode="auto">
          <a:xfrm>
            <a:off x="1273380" y="4990261"/>
            <a:ext cx="1292693" cy="103904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hollywood">
            <a:extLst>
              <a:ext uri="{FF2B5EF4-FFF2-40B4-BE49-F238E27FC236}">
                <a16:creationId xmlns:a16="http://schemas.microsoft.com/office/drawing/2014/main" id="{614E6383-5584-454E-B5E0-92A2D94941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6781" y="2080584"/>
            <a:ext cx="2433645" cy="15210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EF3012-13B2-4EFA-BB37-4035C963048C}"/>
              </a:ext>
            </a:extLst>
          </p:cNvPr>
          <p:cNvPicPr>
            <a:picLocks noChangeAspect="1"/>
          </p:cNvPicPr>
          <p:nvPr/>
        </p:nvPicPr>
        <p:blipFill>
          <a:blip r:embed="rId8"/>
          <a:stretch>
            <a:fillRect/>
          </a:stretch>
        </p:blipFill>
        <p:spPr>
          <a:xfrm>
            <a:off x="8457543" y="3992418"/>
            <a:ext cx="3109247" cy="1704953"/>
          </a:xfrm>
          <a:prstGeom prst="rect">
            <a:avLst/>
          </a:prstGeom>
        </p:spPr>
      </p:pic>
    </p:spTree>
    <p:extLst>
      <p:ext uri="{BB962C8B-B14F-4D97-AF65-F5344CB8AC3E}">
        <p14:creationId xmlns:p14="http://schemas.microsoft.com/office/powerpoint/2010/main" val="330800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500"/>
                                        <p:tgtEl>
                                          <p:spTgt spid="1042"/>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500"/>
                                        <p:tgtEl>
                                          <p:spTgt spid="1044"/>
                                        </p:tgtEl>
                                      </p:cBhvr>
                                    </p:animEffect>
                                  </p:childTnLst>
                                </p:cTn>
                              </p:par>
                              <p:par>
                                <p:cTn id="14" presetID="10" presetClass="entr" presetSubtype="0" fill="hold" nodeType="withEffect">
                                  <p:stCondLst>
                                    <p:cond delay="0"/>
                                  </p:stCondLst>
                                  <p:childTnLst>
                                    <p:set>
                                      <p:cBhvr>
                                        <p:cTn id="15" dur="1" fill="hold">
                                          <p:stCondLst>
                                            <p:cond delay="0"/>
                                          </p:stCondLst>
                                        </p:cTn>
                                        <p:tgtEl>
                                          <p:spTgt spid="1046"/>
                                        </p:tgtEl>
                                        <p:attrNameLst>
                                          <p:attrName>style.visibility</p:attrName>
                                        </p:attrNameLst>
                                      </p:cBhvr>
                                      <p:to>
                                        <p:strVal val="visible"/>
                                      </p:to>
                                    </p:set>
                                    <p:animEffect transition="in" filter="fade">
                                      <p:cBhvr>
                                        <p:cTn id="16" dur="500"/>
                                        <p:tgtEl>
                                          <p:spTgt spid="10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fade">
                                      <p:cBhvr>
                                        <p:cTn id="24" dur="500"/>
                                        <p:tgtEl>
                                          <p:spTgt spid="10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1048"/>
                                        </p:tgtEl>
                                        <p:attrNameLst>
                                          <p:attrName>style.visibility</p:attrName>
                                        </p:attrNameLst>
                                      </p:cBhvr>
                                      <p:to>
                                        <p:strVal val="visible"/>
                                      </p:to>
                                    </p:set>
                                    <p:animEffect transition="in" filter="fade">
                                      <p:cBhvr>
                                        <p:cTn id="35" dur="500"/>
                                        <p:tgtEl>
                                          <p:spTgt spid="10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08A-8C46-4706-9D1A-E22D3A59E53F}"/>
              </a:ext>
            </a:extLst>
          </p:cNvPr>
          <p:cNvSpPr>
            <a:spLocks noGrp="1"/>
          </p:cNvSpPr>
          <p:nvPr>
            <p:ph type="title"/>
          </p:nvPr>
        </p:nvSpPr>
        <p:spPr>
          <a:xfrm>
            <a:off x="838200" y="237140"/>
            <a:ext cx="10515600" cy="786342"/>
          </a:xfrm>
        </p:spPr>
        <p:txBody>
          <a:bodyPr/>
          <a:lstStyle/>
          <a:p>
            <a:pPr algn="ctr"/>
            <a:r>
              <a:rPr lang="en-US" dirty="0"/>
              <a:t>Qualtrics Surveys </a:t>
            </a:r>
          </a:p>
        </p:txBody>
      </p:sp>
      <p:sp>
        <p:nvSpPr>
          <p:cNvPr id="5" name="TextBox 4">
            <a:extLst>
              <a:ext uri="{FF2B5EF4-FFF2-40B4-BE49-F238E27FC236}">
                <a16:creationId xmlns:a16="http://schemas.microsoft.com/office/drawing/2014/main" id="{7AD274B9-944A-4DD2-9323-FAD21A11FCAE}"/>
              </a:ext>
            </a:extLst>
          </p:cNvPr>
          <p:cNvSpPr txBox="1"/>
          <p:nvPr/>
        </p:nvSpPr>
        <p:spPr>
          <a:xfrm>
            <a:off x="305386" y="1051322"/>
            <a:ext cx="12200793" cy="6031203"/>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Surveys are administered online.</a:t>
            </a: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Surveys are administered: </a:t>
            </a:r>
          </a:p>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When students are accepted to the program, and before the Bootcamp begins</a:t>
            </a:r>
          </a:p>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To American and International Candidates  </a:t>
            </a:r>
          </a:p>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At the end of MBA/MS Bootcamps</a:t>
            </a:r>
          </a:p>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At various intervals for the student throughout the program: 1 month, 3 months, 6 months, a year </a:t>
            </a:r>
          </a:p>
          <a:p>
            <a:pPr marL="800100" lvl="1"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can we improve the orientation program? </a:t>
            </a:r>
          </a:p>
          <a:p>
            <a:pPr marL="800100" lvl="1"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can we improve marketing the program? </a:t>
            </a:r>
          </a:p>
          <a:p>
            <a:pPr defTabSz="685800">
              <a:lnSpc>
                <a:spcPts val="3600"/>
              </a:lnSpc>
              <a:spcBef>
                <a:spcPct val="0"/>
              </a:spcBef>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713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08A-8C46-4706-9D1A-E22D3A59E53F}"/>
              </a:ext>
            </a:extLst>
          </p:cNvPr>
          <p:cNvSpPr>
            <a:spLocks noGrp="1"/>
          </p:cNvSpPr>
          <p:nvPr>
            <p:ph type="title"/>
          </p:nvPr>
        </p:nvSpPr>
        <p:spPr>
          <a:xfrm>
            <a:off x="838200" y="297100"/>
            <a:ext cx="10515600" cy="786342"/>
          </a:xfrm>
        </p:spPr>
        <p:txBody>
          <a:bodyPr/>
          <a:lstStyle/>
          <a:p>
            <a:pPr algn="ctr"/>
            <a:r>
              <a:rPr lang="en-US" dirty="0"/>
              <a:t>Qualtrics Surveys: Benefits  </a:t>
            </a:r>
          </a:p>
        </p:txBody>
      </p:sp>
      <p:sp>
        <p:nvSpPr>
          <p:cNvPr id="5" name="TextBox 4">
            <a:extLst>
              <a:ext uri="{FF2B5EF4-FFF2-40B4-BE49-F238E27FC236}">
                <a16:creationId xmlns:a16="http://schemas.microsoft.com/office/drawing/2014/main" id="{7AD274B9-944A-4DD2-9323-FAD21A11FCAE}"/>
              </a:ext>
            </a:extLst>
          </p:cNvPr>
          <p:cNvSpPr txBox="1"/>
          <p:nvPr/>
        </p:nvSpPr>
        <p:spPr>
          <a:xfrm>
            <a:off x="838200" y="1276701"/>
            <a:ext cx="10921805" cy="4184543"/>
          </a:xfrm>
          <a:prstGeom prst="rect">
            <a:avLst/>
          </a:prstGeom>
          <a:noFill/>
        </p:spPr>
        <p:txBody>
          <a:bodyPr wrap="square" rtlCol="0">
            <a:spAutoFit/>
          </a:bodyPr>
          <a:lstStyle/>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Provides timely information to make improvements in marketing, recruiting and orientation programming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Helps students see that they have a voice in the program</a:t>
            </a: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a:t>
            </a:r>
          </a:p>
          <a:p>
            <a:pPr marL="342900" indent="-3429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Helps students know that they haven’t been forgotten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43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10515600" cy="786342"/>
          </a:xfrm>
        </p:spPr>
        <p:txBody>
          <a:bodyPr/>
          <a:lstStyle/>
          <a:p>
            <a:r>
              <a:rPr lang="en-US" dirty="0"/>
              <a:t>The Student Life-Cycle </a:t>
            </a:r>
          </a:p>
        </p:txBody>
      </p:sp>
      <p:sp>
        <p:nvSpPr>
          <p:cNvPr id="4" name="Rectangle 3">
            <a:extLst>
              <a:ext uri="{FF2B5EF4-FFF2-40B4-BE49-F238E27FC236}">
                <a16:creationId xmlns:a16="http://schemas.microsoft.com/office/drawing/2014/main" id="{15598267-CA21-4EDD-B39F-6240838E534F}"/>
              </a:ext>
            </a:extLst>
          </p:cNvPr>
          <p:cNvSpPr/>
          <p:nvPr/>
        </p:nvSpPr>
        <p:spPr>
          <a:xfrm>
            <a:off x="6428935" y="166095"/>
            <a:ext cx="5247250" cy="1156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Recruiting </a:t>
            </a:r>
          </a:p>
        </p:txBody>
      </p:sp>
      <p:sp>
        <p:nvSpPr>
          <p:cNvPr id="6" name="Rectangle 5">
            <a:extLst>
              <a:ext uri="{FF2B5EF4-FFF2-40B4-BE49-F238E27FC236}">
                <a16:creationId xmlns:a16="http://schemas.microsoft.com/office/drawing/2014/main" id="{9AC1B8D1-4D03-4B64-9228-62BDFAD1706B}"/>
              </a:ext>
            </a:extLst>
          </p:cNvPr>
          <p:cNvSpPr/>
          <p:nvPr/>
        </p:nvSpPr>
        <p:spPr>
          <a:xfrm>
            <a:off x="6428935" y="1389823"/>
            <a:ext cx="5247250" cy="11560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Acceptance </a:t>
            </a:r>
            <a:r>
              <a:rPr lang="en-US" dirty="0"/>
              <a:t> </a:t>
            </a:r>
          </a:p>
        </p:txBody>
      </p:sp>
      <p:sp>
        <p:nvSpPr>
          <p:cNvPr id="7" name="Rectangle 6">
            <a:extLst>
              <a:ext uri="{FF2B5EF4-FFF2-40B4-BE49-F238E27FC236}">
                <a16:creationId xmlns:a16="http://schemas.microsoft.com/office/drawing/2014/main" id="{98BF2899-FCC2-4CC2-A793-940F8EB548C9}"/>
              </a:ext>
            </a:extLst>
          </p:cNvPr>
          <p:cNvSpPr/>
          <p:nvPr/>
        </p:nvSpPr>
        <p:spPr>
          <a:xfrm>
            <a:off x="6428935" y="2613551"/>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sp>
        <p:nvSpPr>
          <p:cNvPr id="8" name="Rectangle 7">
            <a:extLst>
              <a:ext uri="{FF2B5EF4-FFF2-40B4-BE49-F238E27FC236}">
                <a16:creationId xmlns:a16="http://schemas.microsoft.com/office/drawing/2014/main" id="{FBC47E3E-3759-46B8-BF2D-474981F47B96}"/>
              </a:ext>
            </a:extLst>
          </p:cNvPr>
          <p:cNvSpPr/>
          <p:nvPr/>
        </p:nvSpPr>
        <p:spPr>
          <a:xfrm>
            <a:off x="6428935" y="3837279"/>
            <a:ext cx="5247250" cy="11560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rPr>
              <a:t>Program </a:t>
            </a:r>
            <a:endParaRPr lang="en-US" dirty="0"/>
          </a:p>
        </p:txBody>
      </p:sp>
      <p:sp>
        <p:nvSpPr>
          <p:cNvPr id="9" name="Rectangle 8">
            <a:extLst>
              <a:ext uri="{FF2B5EF4-FFF2-40B4-BE49-F238E27FC236}">
                <a16:creationId xmlns:a16="http://schemas.microsoft.com/office/drawing/2014/main" id="{D13F2E11-8663-4041-9573-731076A9B957}"/>
              </a:ext>
            </a:extLst>
          </p:cNvPr>
          <p:cNvSpPr/>
          <p:nvPr/>
        </p:nvSpPr>
        <p:spPr>
          <a:xfrm>
            <a:off x="6428935" y="5046145"/>
            <a:ext cx="5247250" cy="115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Post Graduation</a:t>
            </a:r>
            <a:endParaRPr lang="en-US" dirty="0">
              <a:solidFill>
                <a:schemeClr val="bg1"/>
              </a:solidFill>
            </a:endParaRP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2"/>
          <a:stretch>
            <a:fillRect/>
          </a:stretch>
        </p:blipFill>
        <p:spPr>
          <a:xfrm>
            <a:off x="818989" y="1083662"/>
            <a:ext cx="5277011" cy="4690676"/>
          </a:xfrm>
          <a:prstGeom prst="rect">
            <a:avLst/>
          </a:prstGeom>
        </p:spPr>
      </p:pic>
    </p:spTree>
    <p:extLst>
      <p:ext uri="{BB962C8B-B14F-4D97-AF65-F5344CB8AC3E}">
        <p14:creationId xmlns:p14="http://schemas.microsoft.com/office/powerpoint/2010/main" val="2516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7" y="433219"/>
            <a:ext cx="10941804" cy="1132739"/>
          </a:xfrm>
        </p:spPr>
        <p:txBody>
          <a:bodyPr/>
          <a:lstStyle/>
          <a:p>
            <a:pPr algn="ctr"/>
            <a:r>
              <a:rPr lang="en-US" dirty="0"/>
              <a:t>Questions for Discussion: Program Stage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556953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The student has now begun their program.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are you using technology in this phase?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Does this strategy change between international and domestic recruitment?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are the challenges at this stage for using technology?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do you involve your school’s story in this stage?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other apps or platforms might you use throughout the program to elicit engagement?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823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7" y="433219"/>
            <a:ext cx="10941804" cy="1132739"/>
          </a:xfrm>
        </p:spPr>
        <p:txBody>
          <a:bodyPr/>
          <a:lstStyle/>
          <a:p>
            <a:pPr algn="ctr"/>
            <a:r>
              <a:rPr lang="en-US" dirty="0"/>
              <a:t>Questions for Discussion: Program Stage  </a:t>
            </a:r>
          </a:p>
        </p:txBody>
      </p:sp>
      <p:pic>
        <p:nvPicPr>
          <p:cNvPr id="3" name="Picture 2">
            <a:extLst>
              <a:ext uri="{FF2B5EF4-FFF2-40B4-BE49-F238E27FC236}">
                <a16:creationId xmlns:a16="http://schemas.microsoft.com/office/drawing/2014/main" id="{1384E888-1ABF-4DCE-B864-9950CE72A28D}"/>
              </a:ext>
            </a:extLst>
          </p:cNvPr>
          <p:cNvPicPr>
            <a:picLocks noChangeAspect="1"/>
          </p:cNvPicPr>
          <p:nvPr/>
        </p:nvPicPr>
        <p:blipFill>
          <a:blip r:embed="rId3"/>
          <a:stretch>
            <a:fillRect/>
          </a:stretch>
        </p:blipFill>
        <p:spPr>
          <a:xfrm>
            <a:off x="3387823" y="1857228"/>
            <a:ext cx="2152650" cy="1047750"/>
          </a:xfrm>
          <a:prstGeom prst="rect">
            <a:avLst/>
          </a:prstGeom>
        </p:spPr>
      </p:pic>
      <p:pic>
        <p:nvPicPr>
          <p:cNvPr id="5" name="Picture 4">
            <a:extLst>
              <a:ext uri="{FF2B5EF4-FFF2-40B4-BE49-F238E27FC236}">
                <a16:creationId xmlns:a16="http://schemas.microsoft.com/office/drawing/2014/main" id="{12455BE6-016D-4A85-B549-394ACB9D4215}"/>
              </a:ext>
            </a:extLst>
          </p:cNvPr>
          <p:cNvPicPr>
            <a:picLocks noChangeAspect="1"/>
          </p:cNvPicPr>
          <p:nvPr/>
        </p:nvPicPr>
        <p:blipFill>
          <a:blip r:embed="rId4"/>
          <a:stretch>
            <a:fillRect/>
          </a:stretch>
        </p:blipFill>
        <p:spPr>
          <a:xfrm>
            <a:off x="5933343" y="1971674"/>
            <a:ext cx="3238500" cy="2295525"/>
          </a:xfrm>
          <a:prstGeom prst="rect">
            <a:avLst/>
          </a:prstGeom>
        </p:spPr>
      </p:pic>
      <p:pic>
        <p:nvPicPr>
          <p:cNvPr id="6" name="Picture 5">
            <a:extLst>
              <a:ext uri="{FF2B5EF4-FFF2-40B4-BE49-F238E27FC236}">
                <a16:creationId xmlns:a16="http://schemas.microsoft.com/office/drawing/2014/main" id="{A7536306-3A8F-4272-BAB8-D22456B836A2}"/>
              </a:ext>
            </a:extLst>
          </p:cNvPr>
          <p:cNvPicPr>
            <a:picLocks noChangeAspect="1"/>
          </p:cNvPicPr>
          <p:nvPr/>
        </p:nvPicPr>
        <p:blipFill>
          <a:blip r:embed="rId5"/>
          <a:stretch>
            <a:fillRect/>
          </a:stretch>
        </p:blipFill>
        <p:spPr>
          <a:xfrm>
            <a:off x="973381" y="2904978"/>
            <a:ext cx="3914775" cy="1323975"/>
          </a:xfrm>
          <a:prstGeom prst="rect">
            <a:avLst/>
          </a:prstGeom>
        </p:spPr>
      </p:pic>
      <p:pic>
        <p:nvPicPr>
          <p:cNvPr id="7" name="Picture 6">
            <a:extLst>
              <a:ext uri="{FF2B5EF4-FFF2-40B4-BE49-F238E27FC236}">
                <a16:creationId xmlns:a16="http://schemas.microsoft.com/office/drawing/2014/main" id="{CF8142CE-5ECD-4E48-B297-B7B28BB8E242}"/>
              </a:ext>
            </a:extLst>
          </p:cNvPr>
          <p:cNvPicPr>
            <a:picLocks noChangeAspect="1"/>
          </p:cNvPicPr>
          <p:nvPr/>
        </p:nvPicPr>
        <p:blipFill>
          <a:blip r:embed="rId6"/>
          <a:stretch>
            <a:fillRect/>
          </a:stretch>
        </p:blipFill>
        <p:spPr>
          <a:xfrm>
            <a:off x="8337310" y="4313284"/>
            <a:ext cx="2943225" cy="1790700"/>
          </a:xfrm>
          <a:prstGeom prst="rect">
            <a:avLst/>
          </a:prstGeom>
        </p:spPr>
      </p:pic>
      <p:pic>
        <p:nvPicPr>
          <p:cNvPr id="8" name="Picture 7">
            <a:extLst>
              <a:ext uri="{FF2B5EF4-FFF2-40B4-BE49-F238E27FC236}">
                <a16:creationId xmlns:a16="http://schemas.microsoft.com/office/drawing/2014/main" id="{42A8B20F-251C-4883-B3D2-280197F4E377}"/>
              </a:ext>
            </a:extLst>
          </p:cNvPr>
          <p:cNvPicPr>
            <a:picLocks noChangeAspect="1"/>
          </p:cNvPicPr>
          <p:nvPr/>
        </p:nvPicPr>
        <p:blipFill>
          <a:blip r:embed="rId7"/>
          <a:stretch>
            <a:fillRect/>
          </a:stretch>
        </p:blipFill>
        <p:spPr>
          <a:xfrm>
            <a:off x="3985667" y="4334094"/>
            <a:ext cx="3829050" cy="1362075"/>
          </a:xfrm>
          <a:prstGeom prst="rect">
            <a:avLst/>
          </a:prstGeom>
        </p:spPr>
      </p:pic>
      <p:pic>
        <p:nvPicPr>
          <p:cNvPr id="9" name="Picture 8">
            <a:extLst>
              <a:ext uri="{FF2B5EF4-FFF2-40B4-BE49-F238E27FC236}">
                <a16:creationId xmlns:a16="http://schemas.microsoft.com/office/drawing/2014/main" id="{8407C6F0-D474-4A47-9B82-2907EB4B31F0}"/>
              </a:ext>
            </a:extLst>
          </p:cNvPr>
          <p:cNvPicPr>
            <a:picLocks noChangeAspect="1"/>
          </p:cNvPicPr>
          <p:nvPr/>
        </p:nvPicPr>
        <p:blipFill>
          <a:blip r:embed="rId8"/>
          <a:stretch>
            <a:fillRect/>
          </a:stretch>
        </p:blipFill>
        <p:spPr>
          <a:xfrm>
            <a:off x="549517" y="4267199"/>
            <a:ext cx="3305175" cy="2409825"/>
          </a:xfrm>
          <a:prstGeom prst="rect">
            <a:avLst/>
          </a:prstGeom>
        </p:spPr>
      </p:pic>
    </p:spTree>
    <p:extLst>
      <p:ext uri="{BB962C8B-B14F-4D97-AF65-F5344CB8AC3E}">
        <p14:creationId xmlns:p14="http://schemas.microsoft.com/office/powerpoint/2010/main" val="208680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46B499-21EE-4B2D-9496-28FED4041E09}"/>
              </a:ext>
            </a:extLst>
          </p:cNvPr>
          <p:cNvSpPr>
            <a:spLocks noGrp="1"/>
          </p:cNvSpPr>
          <p:nvPr>
            <p:ph idx="1"/>
          </p:nvPr>
        </p:nvSpPr>
        <p:spPr/>
        <p:txBody>
          <a:bodyPr>
            <a:normAutofit fontScale="47500" lnSpcReduction="20000"/>
          </a:bodyPr>
          <a:lstStyle/>
          <a:p>
            <a:pPr lvl="0"/>
            <a:r>
              <a:rPr lang="en-US" dirty="0"/>
              <a:t>UCI utilizes Canvas for course websites university wide.  Can use Canvas but it’s a different version so they utilize an intranet website that was made student centric.</a:t>
            </a:r>
          </a:p>
          <a:p>
            <a:pPr lvl="1"/>
            <a:r>
              <a:rPr lang="en-US" dirty="0"/>
              <a:t>Can do announcements and has helped cut down on the number of emails.</a:t>
            </a:r>
          </a:p>
          <a:p>
            <a:pPr lvl="1"/>
            <a:r>
              <a:rPr lang="en-US" dirty="0"/>
              <a:t>Allows students to pull the information vs having to send it out every time.</a:t>
            </a:r>
          </a:p>
          <a:p>
            <a:pPr lvl="1"/>
            <a:r>
              <a:rPr lang="en-US" dirty="0"/>
              <a:t>Utilize calendars that are specific to each individual program.</a:t>
            </a:r>
          </a:p>
          <a:p>
            <a:pPr lvl="1"/>
            <a:r>
              <a:rPr lang="en-US" dirty="0"/>
              <a:t>Acts as the link to other resources</a:t>
            </a:r>
          </a:p>
          <a:p>
            <a:pPr lvl="1"/>
            <a:r>
              <a:rPr lang="en-US" dirty="0"/>
              <a:t>Google drive is the main way to share and disseminate information</a:t>
            </a:r>
          </a:p>
          <a:p>
            <a:pPr lvl="0"/>
            <a:r>
              <a:rPr lang="en-US" dirty="0"/>
              <a:t>New platforms are popping up so often that it’s hard to keep up.</a:t>
            </a:r>
          </a:p>
          <a:p>
            <a:pPr lvl="1"/>
            <a:r>
              <a:rPr lang="en-US" dirty="0"/>
              <a:t>Slack, WhatsApp, </a:t>
            </a:r>
            <a:r>
              <a:rPr lang="en-US" dirty="0" err="1"/>
              <a:t>ect</a:t>
            </a:r>
            <a:r>
              <a:rPr lang="en-US" dirty="0"/>
              <a:t>…</a:t>
            </a:r>
          </a:p>
          <a:p>
            <a:pPr lvl="2"/>
            <a:r>
              <a:rPr lang="en-US" dirty="0"/>
              <a:t>Big question is how to monitor those conversations and information</a:t>
            </a:r>
          </a:p>
          <a:p>
            <a:pPr lvl="0"/>
            <a:r>
              <a:rPr lang="en-US" dirty="0"/>
              <a:t>Use a course or major, but cant use for individual courses</a:t>
            </a:r>
          </a:p>
          <a:p>
            <a:pPr lvl="0"/>
            <a:r>
              <a:rPr lang="en-US" dirty="0"/>
              <a:t>Auburn uses Salesforce and builds a community instead of a Canvas page</a:t>
            </a:r>
          </a:p>
          <a:p>
            <a:pPr lvl="1"/>
            <a:r>
              <a:rPr lang="en-US" dirty="0"/>
              <a:t>Post to groups they have instead of emails to individual students</a:t>
            </a:r>
          </a:p>
          <a:p>
            <a:pPr lvl="1"/>
            <a:r>
              <a:rPr lang="en-US" dirty="0"/>
              <a:t>Create their own groups within the community in addition to pre-set student groups</a:t>
            </a:r>
          </a:p>
          <a:p>
            <a:pPr lvl="1"/>
            <a:r>
              <a:rPr lang="en-US" dirty="0"/>
              <a:t>Alumni section for Salesforce so they are still able to be engaged</a:t>
            </a:r>
          </a:p>
          <a:p>
            <a:pPr lvl="0"/>
            <a:r>
              <a:rPr lang="en-US" dirty="0"/>
              <a:t>Have too many platforms being used (Slack, Blackboard, Google Calendar, WeChat)</a:t>
            </a:r>
          </a:p>
          <a:p>
            <a:pPr lvl="1"/>
            <a:r>
              <a:rPr lang="en-US" dirty="0"/>
              <a:t>Trying to get students onto official platforms is difficult</a:t>
            </a:r>
          </a:p>
          <a:p>
            <a:pPr lvl="1"/>
            <a:r>
              <a:rPr lang="en-US" dirty="0"/>
              <a:t>Still have email as primary communication, but students aren’t reading it</a:t>
            </a:r>
          </a:p>
          <a:p>
            <a:pPr lvl="0"/>
            <a:r>
              <a:rPr lang="en-US" dirty="0"/>
              <a:t>Transitioning from Blackboard to Canvas, but also building an “In-house” system</a:t>
            </a:r>
          </a:p>
          <a:p>
            <a:pPr lvl="0"/>
            <a:r>
              <a:rPr lang="en-US" dirty="0"/>
              <a:t>Does Canvas have any ability to create an outward facing website that none students can access?</a:t>
            </a:r>
          </a:p>
          <a:p>
            <a:pPr lvl="0"/>
            <a:r>
              <a:rPr lang="en-US" dirty="0"/>
              <a:t>Have a similar set up to CU Boulder but also have a directory with student information so they can get to know each other.</a:t>
            </a:r>
          </a:p>
          <a:p>
            <a:pPr lvl="0"/>
            <a:r>
              <a:rPr lang="en-US" dirty="0"/>
              <a:t>Utilize Canvas as an onboarding tool before they come to campus</a:t>
            </a:r>
          </a:p>
          <a:p>
            <a:pPr lvl="0"/>
            <a:r>
              <a:rPr lang="en-US" dirty="0"/>
              <a:t>Have a Canvas site just for orientation that students are able to access via the Canvas app once they are accepted to the program.</a:t>
            </a:r>
          </a:p>
          <a:p>
            <a:pPr lvl="0"/>
            <a:r>
              <a:rPr lang="en-US" dirty="0"/>
              <a:t>Over saturation of programs for students to use.  Currently have used Canvas for 5 years and now am transitioning to work with Salesforce as well.</a:t>
            </a:r>
          </a:p>
          <a:p>
            <a:endParaRPr lang="en-US" dirty="0"/>
          </a:p>
        </p:txBody>
      </p:sp>
      <p:sp>
        <p:nvSpPr>
          <p:cNvPr id="4" name="Title 1">
            <a:extLst>
              <a:ext uri="{FF2B5EF4-FFF2-40B4-BE49-F238E27FC236}">
                <a16:creationId xmlns:a16="http://schemas.microsoft.com/office/drawing/2014/main" id="{9C9E3C7E-CEC9-480A-8E12-422F232D85DB}"/>
              </a:ext>
            </a:extLst>
          </p:cNvPr>
          <p:cNvSpPr txBox="1">
            <a:spLocks/>
          </p:cNvSpPr>
          <p:nvPr/>
        </p:nvSpPr>
        <p:spPr>
          <a:xfrm>
            <a:off x="838200" y="365126"/>
            <a:ext cx="10515600" cy="786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3468"/>
                </a:solidFill>
                <a:latin typeface="Franklin Gothic Medium" panose="020B0603020102020204" pitchFamily="34" charset="0"/>
                <a:ea typeface="+mj-ea"/>
                <a:cs typeface="Arial" panose="020B0604020202020204" pitchFamily="34" charset="0"/>
              </a:defRPr>
            </a:lvl1pPr>
          </a:lstStyle>
          <a:p>
            <a:r>
              <a:rPr lang="en-US" dirty="0"/>
              <a:t>Online Platform: Ryan &amp; Paul from CU Boulder </a:t>
            </a:r>
          </a:p>
        </p:txBody>
      </p:sp>
    </p:spTree>
    <p:extLst>
      <p:ext uri="{BB962C8B-B14F-4D97-AF65-F5344CB8AC3E}">
        <p14:creationId xmlns:p14="http://schemas.microsoft.com/office/powerpoint/2010/main" val="405969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2D893-0FE4-4C7C-8A16-2683B8AD7AA7}"/>
              </a:ext>
            </a:extLst>
          </p:cNvPr>
          <p:cNvSpPr>
            <a:spLocks noGrp="1"/>
          </p:cNvSpPr>
          <p:nvPr>
            <p:ph type="title"/>
          </p:nvPr>
        </p:nvSpPr>
        <p:spPr/>
        <p:txBody>
          <a:bodyPr>
            <a:normAutofit fontScale="90000"/>
          </a:bodyPr>
          <a:lstStyle/>
          <a:p>
            <a:r>
              <a:rPr lang="en-US" dirty="0"/>
              <a:t>Managing Student Experience: Cori &amp; Marisa (ASU) </a:t>
            </a:r>
          </a:p>
        </p:txBody>
      </p:sp>
      <p:sp>
        <p:nvSpPr>
          <p:cNvPr id="5" name="TextBox 4">
            <a:extLst>
              <a:ext uri="{FF2B5EF4-FFF2-40B4-BE49-F238E27FC236}">
                <a16:creationId xmlns:a16="http://schemas.microsoft.com/office/drawing/2014/main" id="{2C874328-7F44-4B8B-B4BC-E575885266D8}"/>
              </a:ext>
            </a:extLst>
          </p:cNvPr>
          <p:cNvSpPr txBox="1"/>
          <p:nvPr/>
        </p:nvSpPr>
        <p:spPr>
          <a:xfrm>
            <a:off x="407963" y="1565958"/>
            <a:ext cx="11676185" cy="4646208"/>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Review the notes online: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Canvas – Onboarding Tool: how would you use specifically for engagement and include your story?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Building alumni networks – connecting them with current students – leverage the power of story! </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Yapp</a:t>
            </a: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What’s on your wish list for technology? </a:t>
            </a: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87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433219"/>
            <a:ext cx="10941804" cy="1132739"/>
          </a:xfrm>
        </p:spPr>
        <p:txBody>
          <a:bodyPr/>
          <a:lstStyle/>
          <a:p>
            <a:pPr algn="ctr"/>
            <a:r>
              <a:rPr lang="en-US" dirty="0"/>
              <a:t>Technology Used During Programs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6492868"/>
          </a:xfrm>
          <a:prstGeom prst="rect">
            <a:avLst/>
          </a:prstGeom>
          <a:noFill/>
        </p:spPr>
        <p:txBody>
          <a:bodyPr wrap="square" rtlCol="0">
            <a:spAutoFit/>
          </a:bodyPr>
          <a:lstStyle/>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UCI brings me back every year to do one-on-one coaching. I watch their previous intake videos from 7 months ago and can diagnose what they need (creates value-add)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Utilizing Skype meetings for coaching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Surveys to engage students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Matchmakers – clearinghouse for all available alumni to help with mentoring, developing ongoing relationships</a:t>
            </a:r>
          </a:p>
          <a:p>
            <a:pPr marL="457200" indent="-457200" defTabSz="685800">
              <a:lnSpc>
                <a:spcPts val="3600"/>
              </a:lnSpc>
              <a:spcBef>
                <a:spcPct val="0"/>
              </a:spcBef>
              <a:buFont typeface="Arial" panose="020B0604020202020204" pitchFamily="34" charset="0"/>
              <a:buChar char="•"/>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91890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87929C-3DFC-4871-A80A-C39BF9F3C993}"/>
              </a:ext>
            </a:extLst>
          </p:cNvPr>
          <p:cNvSpPr>
            <a:spLocks noGrp="1"/>
          </p:cNvSpPr>
          <p:nvPr>
            <p:ph type="title"/>
          </p:nvPr>
        </p:nvSpPr>
        <p:spPr>
          <a:xfrm>
            <a:off x="302867" y="112981"/>
            <a:ext cx="6237789" cy="736831"/>
          </a:xfrm>
        </p:spPr>
        <p:txBody>
          <a:bodyPr>
            <a:normAutofit fontScale="90000"/>
          </a:bodyPr>
          <a:lstStyle/>
          <a:p>
            <a:pPr algn="ctr"/>
            <a:r>
              <a:rPr lang="en-US" dirty="0"/>
              <a:t>Student Engagement Among: </a:t>
            </a:r>
          </a:p>
        </p:txBody>
      </p:sp>
      <p:graphicFrame>
        <p:nvGraphicFramePr>
          <p:cNvPr id="5" name="Diagram 4">
            <a:extLst>
              <a:ext uri="{FF2B5EF4-FFF2-40B4-BE49-F238E27FC236}">
                <a16:creationId xmlns:a16="http://schemas.microsoft.com/office/drawing/2014/main" id="{64A64032-F2B7-4A7C-8B61-6AC692BEEB17}"/>
              </a:ext>
            </a:extLst>
          </p:cNvPr>
          <p:cNvGraphicFramePr/>
          <p:nvPr>
            <p:extLst>
              <p:ext uri="{D42A27DB-BD31-4B8C-83A1-F6EECF244321}">
                <p14:modId xmlns:p14="http://schemas.microsoft.com/office/powerpoint/2010/main" val="810231437"/>
              </p:ext>
            </p:extLst>
          </p:nvPr>
        </p:nvGraphicFramePr>
        <p:xfrm>
          <a:off x="3421762" y="666409"/>
          <a:ext cx="8128000" cy="5080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D1994537-D2F7-44BC-91FD-5C5BAFBB7B2B}"/>
              </a:ext>
            </a:extLst>
          </p:cNvPr>
          <p:cNvGrpSpPr/>
          <p:nvPr/>
        </p:nvGrpSpPr>
        <p:grpSpPr>
          <a:xfrm>
            <a:off x="7025001" y="2263462"/>
            <a:ext cx="3250704" cy="3048037"/>
            <a:chOff x="4110824" y="0"/>
            <a:chExt cx="3250704" cy="3250658"/>
          </a:xfrm>
        </p:grpSpPr>
        <p:sp>
          <p:nvSpPr>
            <p:cNvPr id="7" name="Oval 6">
              <a:extLst>
                <a:ext uri="{FF2B5EF4-FFF2-40B4-BE49-F238E27FC236}">
                  <a16:creationId xmlns:a16="http://schemas.microsoft.com/office/drawing/2014/main" id="{A31E6B6E-C6D4-4E6A-B7ED-644313F163C6}"/>
                </a:ext>
              </a:extLst>
            </p:cNvPr>
            <p:cNvSpPr/>
            <p:nvPr/>
          </p:nvSpPr>
          <p:spPr>
            <a:xfrm>
              <a:off x="4110824" y="0"/>
              <a:ext cx="3250704" cy="325065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 name="Oval 4">
              <a:extLst>
                <a:ext uri="{FF2B5EF4-FFF2-40B4-BE49-F238E27FC236}">
                  <a16:creationId xmlns:a16="http://schemas.microsoft.com/office/drawing/2014/main" id="{2F9891CD-496D-4D30-971B-3F533EF06999}"/>
                </a:ext>
              </a:extLst>
            </p:cNvPr>
            <p:cNvSpPr txBox="1"/>
            <p:nvPr/>
          </p:nvSpPr>
          <p:spPr>
            <a:xfrm>
              <a:off x="4586879" y="476048"/>
              <a:ext cx="2298594" cy="2298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Mentors</a:t>
              </a:r>
            </a:p>
          </p:txBody>
        </p:sp>
      </p:grpSp>
      <p:grpSp>
        <p:nvGrpSpPr>
          <p:cNvPr id="9" name="Group 8">
            <a:extLst>
              <a:ext uri="{FF2B5EF4-FFF2-40B4-BE49-F238E27FC236}">
                <a16:creationId xmlns:a16="http://schemas.microsoft.com/office/drawing/2014/main" id="{5E9E53B5-E545-4F6F-89BE-B8DD708F9912}"/>
              </a:ext>
            </a:extLst>
          </p:cNvPr>
          <p:cNvGrpSpPr/>
          <p:nvPr/>
        </p:nvGrpSpPr>
        <p:grpSpPr>
          <a:xfrm>
            <a:off x="3795127" y="1363058"/>
            <a:ext cx="2192620" cy="1921366"/>
            <a:chOff x="6219405" y="-1069197"/>
            <a:chExt cx="3250704" cy="3250658"/>
          </a:xfrm>
        </p:grpSpPr>
        <p:sp>
          <p:nvSpPr>
            <p:cNvPr id="10" name="Oval 9">
              <a:extLst>
                <a:ext uri="{FF2B5EF4-FFF2-40B4-BE49-F238E27FC236}">
                  <a16:creationId xmlns:a16="http://schemas.microsoft.com/office/drawing/2014/main" id="{67C63C52-3645-41AE-BC70-561ECC6D0628}"/>
                </a:ext>
              </a:extLst>
            </p:cNvPr>
            <p:cNvSpPr/>
            <p:nvPr/>
          </p:nvSpPr>
          <p:spPr>
            <a:xfrm>
              <a:off x="6219405" y="-1069197"/>
              <a:ext cx="3250704" cy="325065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1" name="Oval 4">
              <a:extLst>
                <a:ext uri="{FF2B5EF4-FFF2-40B4-BE49-F238E27FC236}">
                  <a16:creationId xmlns:a16="http://schemas.microsoft.com/office/drawing/2014/main" id="{D6598641-D101-418F-9786-B45A61894763}"/>
                </a:ext>
              </a:extLst>
            </p:cNvPr>
            <p:cNvSpPr txBox="1"/>
            <p:nvPr/>
          </p:nvSpPr>
          <p:spPr>
            <a:xfrm>
              <a:off x="6631613" y="-593150"/>
              <a:ext cx="2298594" cy="2298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kern="1200" dirty="0"/>
                <a:t>Professors</a:t>
              </a:r>
            </a:p>
          </p:txBody>
        </p:sp>
      </p:grpSp>
      <p:grpSp>
        <p:nvGrpSpPr>
          <p:cNvPr id="12" name="Group 11">
            <a:extLst>
              <a:ext uri="{FF2B5EF4-FFF2-40B4-BE49-F238E27FC236}">
                <a16:creationId xmlns:a16="http://schemas.microsoft.com/office/drawing/2014/main" id="{23EF5819-DA1A-4E70-A5BC-F7D3C894BC4E}"/>
              </a:ext>
            </a:extLst>
          </p:cNvPr>
          <p:cNvGrpSpPr/>
          <p:nvPr/>
        </p:nvGrpSpPr>
        <p:grpSpPr>
          <a:xfrm>
            <a:off x="5530675" y="3518370"/>
            <a:ext cx="3250704" cy="3048037"/>
            <a:chOff x="4110824" y="0"/>
            <a:chExt cx="3250704" cy="3250658"/>
          </a:xfrm>
        </p:grpSpPr>
        <p:sp>
          <p:nvSpPr>
            <p:cNvPr id="13" name="Oval 12">
              <a:extLst>
                <a:ext uri="{FF2B5EF4-FFF2-40B4-BE49-F238E27FC236}">
                  <a16:creationId xmlns:a16="http://schemas.microsoft.com/office/drawing/2014/main" id="{7F89300E-FB48-4D0E-B531-17716E04B4BD}"/>
                </a:ext>
              </a:extLst>
            </p:cNvPr>
            <p:cNvSpPr/>
            <p:nvPr/>
          </p:nvSpPr>
          <p:spPr>
            <a:xfrm>
              <a:off x="4110824" y="0"/>
              <a:ext cx="3250704" cy="325065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4">
              <a:extLst>
                <a:ext uri="{FF2B5EF4-FFF2-40B4-BE49-F238E27FC236}">
                  <a16:creationId xmlns:a16="http://schemas.microsoft.com/office/drawing/2014/main" id="{551DD063-B72C-4587-9D46-B53CFED915D7}"/>
                </a:ext>
              </a:extLst>
            </p:cNvPr>
            <p:cNvSpPr txBox="1"/>
            <p:nvPr/>
          </p:nvSpPr>
          <p:spPr>
            <a:xfrm>
              <a:off x="4586879" y="476048"/>
              <a:ext cx="2298594" cy="2298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Recruiters </a:t>
              </a:r>
            </a:p>
          </p:txBody>
        </p:sp>
      </p:grpSp>
      <p:grpSp>
        <p:nvGrpSpPr>
          <p:cNvPr id="16" name="Group 15">
            <a:extLst>
              <a:ext uri="{FF2B5EF4-FFF2-40B4-BE49-F238E27FC236}">
                <a16:creationId xmlns:a16="http://schemas.microsoft.com/office/drawing/2014/main" id="{B0D56C8B-3545-421D-9E81-353FDB32CA08}"/>
              </a:ext>
            </a:extLst>
          </p:cNvPr>
          <p:cNvGrpSpPr/>
          <p:nvPr/>
        </p:nvGrpSpPr>
        <p:grpSpPr>
          <a:xfrm>
            <a:off x="5811793" y="885663"/>
            <a:ext cx="1876736" cy="1744447"/>
            <a:chOff x="5260121" y="-37507"/>
            <a:chExt cx="3250704" cy="3250658"/>
          </a:xfrm>
        </p:grpSpPr>
        <p:sp>
          <p:nvSpPr>
            <p:cNvPr id="17" name="Oval 16">
              <a:extLst>
                <a:ext uri="{FF2B5EF4-FFF2-40B4-BE49-F238E27FC236}">
                  <a16:creationId xmlns:a16="http://schemas.microsoft.com/office/drawing/2014/main" id="{F1D388C2-016A-4F7B-9B03-6ABC2F2FCB9D}"/>
                </a:ext>
              </a:extLst>
            </p:cNvPr>
            <p:cNvSpPr/>
            <p:nvPr/>
          </p:nvSpPr>
          <p:spPr>
            <a:xfrm>
              <a:off x="5260121" y="-37507"/>
              <a:ext cx="3250704" cy="325065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a:extLst>
                <a:ext uri="{FF2B5EF4-FFF2-40B4-BE49-F238E27FC236}">
                  <a16:creationId xmlns:a16="http://schemas.microsoft.com/office/drawing/2014/main" id="{4BFF7668-16FB-4010-BC5E-8DF9B54691F8}"/>
                </a:ext>
              </a:extLst>
            </p:cNvPr>
            <p:cNvSpPr txBox="1"/>
            <p:nvPr/>
          </p:nvSpPr>
          <p:spPr>
            <a:xfrm>
              <a:off x="5752399" y="255486"/>
              <a:ext cx="2298594" cy="2298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1600" kern="1200" dirty="0"/>
                <a:t>Rec Center</a:t>
              </a:r>
            </a:p>
          </p:txBody>
        </p:sp>
      </p:grpSp>
      <p:grpSp>
        <p:nvGrpSpPr>
          <p:cNvPr id="19" name="Group 18">
            <a:extLst>
              <a:ext uri="{FF2B5EF4-FFF2-40B4-BE49-F238E27FC236}">
                <a16:creationId xmlns:a16="http://schemas.microsoft.com/office/drawing/2014/main" id="{EE0DE2B7-46E4-4FC3-A096-52D4FA58613E}"/>
              </a:ext>
            </a:extLst>
          </p:cNvPr>
          <p:cNvGrpSpPr/>
          <p:nvPr/>
        </p:nvGrpSpPr>
        <p:grpSpPr>
          <a:xfrm>
            <a:off x="5251802" y="3334733"/>
            <a:ext cx="1755293" cy="1686372"/>
            <a:chOff x="2661230" y="-2897168"/>
            <a:chExt cx="3250704" cy="3250658"/>
          </a:xfrm>
        </p:grpSpPr>
        <p:sp>
          <p:nvSpPr>
            <p:cNvPr id="20" name="Oval 19">
              <a:extLst>
                <a:ext uri="{FF2B5EF4-FFF2-40B4-BE49-F238E27FC236}">
                  <a16:creationId xmlns:a16="http://schemas.microsoft.com/office/drawing/2014/main" id="{7CB81DAA-C60E-4C4C-A8EF-D6AEACE39B0F}"/>
                </a:ext>
              </a:extLst>
            </p:cNvPr>
            <p:cNvSpPr/>
            <p:nvPr/>
          </p:nvSpPr>
          <p:spPr>
            <a:xfrm>
              <a:off x="2661230" y="-2897168"/>
              <a:ext cx="3250704" cy="325065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21" name="Oval 4">
              <a:extLst>
                <a:ext uri="{FF2B5EF4-FFF2-40B4-BE49-F238E27FC236}">
                  <a16:creationId xmlns:a16="http://schemas.microsoft.com/office/drawing/2014/main" id="{5E247063-7C69-4849-9695-0ABADD4C38D5}"/>
                </a:ext>
              </a:extLst>
            </p:cNvPr>
            <p:cNvSpPr txBox="1"/>
            <p:nvPr/>
          </p:nvSpPr>
          <p:spPr>
            <a:xfrm>
              <a:off x="3137286" y="-2421120"/>
              <a:ext cx="2298594" cy="229856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1600" kern="1200" dirty="0"/>
                <a:t>Business Community</a:t>
              </a:r>
            </a:p>
          </p:txBody>
        </p:sp>
      </p:grpSp>
    </p:spTree>
    <p:extLst>
      <p:ext uri="{BB962C8B-B14F-4D97-AF65-F5344CB8AC3E}">
        <p14:creationId xmlns:p14="http://schemas.microsoft.com/office/powerpoint/2010/main" val="566964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627184" y="377111"/>
            <a:ext cx="10515600" cy="786342"/>
          </a:xfrm>
        </p:spPr>
        <p:txBody>
          <a:bodyPr/>
          <a:lstStyle/>
          <a:p>
            <a:r>
              <a:rPr lang="en-US" dirty="0"/>
              <a:t>The Student Life-Cycle </a:t>
            </a:r>
          </a:p>
        </p:txBody>
      </p:sp>
      <p:sp>
        <p:nvSpPr>
          <p:cNvPr id="4" name="Rectangle 3">
            <a:extLst>
              <a:ext uri="{FF2B5EF4-FFF2-40B4-BE49-F238E27FC236}">
                <a16:creationId xmlns:a16="http://schemas.microsoft.com/office/drawing/2014/main" id="{15598267-CA21-4EDD-B39F-6240838E534F}"/>
              </a:ext>
            </a:extLst>
          </p:cNvPr>
          <p:cNvSpPr/>
          <p:nvPr/>
        </p:nvSpPr>
        <p:spPr>
          <a:xfrm>
            <a:off x="6428935" y="166095"/>
            <a:ext cx="5247250" cy="1156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Recruiting </a:t>
            </a:r>
          </a:p>
        </p:txBody>
      </p:sp>
      <p:sp>
        <p:nvSpPr>
          <p:cNvPr id="6" name="Rectangle 5">
            <a:extLst>
              <a:ext uri="{FF2B5EF4-FFF2-40B4-BE49-F238E27FC236}">
                <a16:creationId xmlns:a16="http://schemas.microsoft.com/office/drawing/2014/main" id="{9AC1B8D1-4D03-4B64-9228-62BDFAD1706B}"/>
              </a:ext>
            </a:extLst>
          </p:cNvPr>
          <p:cNvSpPr/>
          <p:nvPr/>
        </p:nvSpPr>
        <p:spPr>
          <a:xfrm>
            <a:off x="6428935" y="1389823"/>
            <a:ext cx="5247250" cy="11560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Acceptance </a:t>
            </a:r>
            <a:r>
              <a:rPr lang="en-US" dirty="0"/>
              <a:t> </a:t>
            </a:r>
          </a:p>
        </p:txBody>
      </p:sp>
      <p:sp>
        <p:nvSpPr>
          <p:cNvPr id="7" name="Rectangle 6">
            <a:extLst>
              <a:ext uri="{FF2B5EF4-FFF2-40B4-BE49-F238E27FC236}">
                <a16:creationId xmlns:a16="http://schemas.microsoft.com/office/drawing/2014/main" id="{98BF2899-FCC2-4CC2-A793-940F8EB548C9}"/>
              </a:ext>
            </a:extLst>
          </p:cNvPr>
          <p:cNvSpPr/>
          <p:nvPr/>
        </p:nvSpPr>
        <p:spPr>
          <a:xfrm>
            <a:off x="6428935" y="2613551"/>
            <a:ext cx="5247250" cy="11560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Pre-work &amp; Orientation  </a:t>
            </a:r>
          </a:p>
        </p:txBody>
      </p:sp>
      <p:sp>
        <p:nvSpPr>
          <p:cNvPr id="8" name="Rectangle 7">
            <a:extLst>
              <a:ext uri="{FF2B5EF4-FFF2-40B4-BE49-F238E27FC236}">
                <a16:creationId xmlns:a16="http://schemas.microsoft.com/office/drawing/2014/main" id="{FBC47E3E-3759-46B8-BF2D-474981F47B96}"/>
              </a:ext>
            </a:extLst>
          </p:cNvPr>
          <p:cNvSpPr/>
          <p:nvPr/>
        </p:nvSpPr>
        <p:spPr>
          <a:xfrm>
            <a:off x="6428935" y="3837279"/>
            <a:ext cx="5247250" cy="115600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00"/>
                </a:solidFill>
              </a:rPr>
              <a:t>Program </a:t>
            </a:r>
            <a:endParaRPr lang="en-US" dirty="0"/>
          </a:p>
        </p:txBody>
      </p:sp>
      <p:sp>
        <p:nvSpPr>
          <p:cNvPr id="9" name="Rectangle 8">
            <a:extLst>
              <a:ext uri="{FF2B5EF4-FFF2-40B4-BE49-F238E27FC236}">
                <a16:creationId xmlns:a16="http://schemas.microsoft.com/office/drawing/2014/main" id="{D13F2E11-8663-4041-9573-731076A9B957}"/>
              </a:ext>
            </a:extLst>
          </p:cNvPr>
          <p:cNvSpPr/>
          <p:nvPr/>
        </p:nvSpPr>
        <p:spPr>
          <a:xfrm>
            <a:off x="6428935" y="5046145"/>
            <a:ext cx="5247250" cy="115600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Post Graduation</a:t>
            </a:r>
            <a:endParaRPr lang="en-US" dirty="0">
              <a:solidFill>
                <a:schemeClr val="bg1"/>
              </a:solidFill>
            </a:endParaRP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2"/>
          <a:stretch>
            <a:fillRect/>
          </a:stretch>
        </p:blipFill>
        <p:spPr>
          <a:xfrm>
            <a:off x="818989" y="1083662"/>
            <a:ext cx="5277011" cy="4690676"/>
          </a:xfrm>
          <a:prstGeom prst="rect">
            <a:avLst/>
          </a:prstGeom>
        </p:spPr>
      </p:pic>
    </p:spTree>
    <p:extLst>
      <p:ext uri="{BB962C8B-B14F-4D97-AF65-F5344CB8AC3E}">
        <p14:creationId xmlns:p14="http://schemas.microsoft.com/office/powerpoint/2010/main" val="27937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7344"/>
            <a:ext cx="10515600" cy="786342"/>
          </a:xfrm>
        </p:spPr>
        <p:txBody>
          <a:bodyPr/>
          <a:lstStyle/>
          <a:p>
            <a:pPr algn="ctr"/>
            <a:r>
              <a:rPr lang="en-US" dirty="0"/>
              <a:t>PART I: TELLING YOUR STORY</a:t>
            </a:r>
          </a:p>
        </p:txBody>
      </p:sp>
    </p:spTree>
    <p:extLst>
      <p:ext uri="{BB962C8B-B14F-4D97-AF65-F5344CB8AC3E}">
        <p14:creationId xmlns:p14="http://schemas.microsoft.com/office/powerpoint/2010/main" val="2337535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433219"/>
            <a:ext cx="10941804" cy="1132739"/>
          </a:xfrm>
        </p:spPr>
        <p:txBody>
          <a:bodyPr/>
          <a:lstStyle/>
          <a:p>
            <a:pPr algn="ctr"/>
            <a:r>
              <a:rPr lang="en-US" dirty="0"/>
              <a:t>Alumni Database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5569538"/>
          </a:xfrm>
          <a:prstGeom prst="rect">
            <a:avLst/>
          </a:prstGeom>
          <a:noFill/>
        </p:spPr>
        <p:txBody>
          <a:bodyPr wrap="square" rtlCol="0">
            <a:spAutoFit/>
          </a:bodyPr>
          <a:lstStyle/>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All information on alumni is in a database through the university</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Candidate can click on country/region or area of study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Bio/Pictures/Contact info/Videos appear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Can connect with Outlook to send regular reminders for candidates to reach out </a:t>
            </a:r>
          </a:p>
          <a:p>
            <a:pPr marL="457200" indent="-457200" defTabSz="685800">
              <a:lnSpc>
                <a:spcPts val="3600"/>
              </a:lnSpc>
              <a:spcBef>
                <a:spcPct val="0"/>
              </a:spcBef>
              <a:buFont typeface="Arial" panose="020B0604020202020204" pitchFamily="34" charset="0"/>
              <a:buChar char="•"/>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2319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80D228-0DAD-467C-A02F-BE2A1630F0C1}"/>
              </a:ext>
            </a:extLst>
          </p:cNvPr>
          <p:cNvSpPr/>
          <p:nvPr/>
        </p:nvSpPr>
        <p:spPr>
          <a:xfrm>
            <a:off x="230309" y="294007"/>
            <a:ext cx="11731382" cy="7101819"/>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indonesia flag">
            <a:extLst>
              <a:ext uri="{FF2B5EF4-FFF2-40B4-BE49-F238E27FC236}">
                <a16:creationId xmlns:a16="http://schemas.microsoft.com/office/drawing/2014/main" id="{DCF82A8A-5FB8-4270-9448-98F9BB14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32" y="1321608"/>
            <a:ext cx="1539240" cy="1026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audi arabia flag">
            <a:extLst>
              <a:ext uri="{FF2B5EF4-FFF2-40B4-BE49-F238E27FC236}">
                <a16:creationId xmlns:a16="http://schemas.microsoft.com/office/drawing/2014/main" id="{56913391-FC4A-4621-954B-1015E122D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17908"/>
            <a:ext cx="1539241" cy="1024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exico flag">
            <a:extLst>
              <a:ext uri="{FF2B5EF4-FFF2-40B4-BE49-F238E27FC236}">
                <a16:creationId xmlns:a16="http://schemas.microsoft.com/office/drawing/2014/main" id="{0851432C-77DC-4D54-BEBB-667A5DA2AF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2"/>
          <a:stretch/>
        </p:blipFill>
        <p:spPr bwMode="auto">
          <a:xfrm>
            <a:off x="838201" y="3962411"/>
            <a:ext cx="1539241" cy="94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906DC6-C4D6-479B-BC3F-A096B1D392EF}"/>
              </a:ext>
            </a:extLst>
          </p:cNvPr>
          <p:cNvSpPr txBox="1"/>
          <p:nvPr/>
        </p:nvSpPr>
        <p:spPr>
          <a:xfrm>
            <a:off x="731157" y="373045"/>
            <a:ext cx="10729685" cy="830997"/>
          </a:xfrm>
          <a:prstGeom prst="rect">
            <a:avLst/>
          </a:prstGeom>
          <a:solidFill>
            <a:schemeClr val="tx1"/>
          </a:solidFill>
          <a:ln>
            <a:solidFill>
              <a:schemeClr val="accent1"/>
            </a:solidFill>
          </a:ln>
        </p:spPr>
        <p:txBody>
          <a:bodyPr wrap="square" rtlCol="0">
            <a:spAutoFit/>
          </a:bodyPr>
          <a:lstStyle>
            <a:defPPr>
              <a:defRPr lang="en-US"/>
            </a:defPPr>
            <a:lvl1pPr algn="ctr">
              <a:defRPr sz="4800" b="1">
                <a:solidFill>
                  <a:schemeClr val="tx2"/>
                </a:solidFill>
                <a:latin typeface="Arial" pitchFamily="34" charset="0"/>
                <a:cs typeface="Arial" pitchFamily="34" charset="0"/>
              </a:defRPr>
            </a:lvl1pPr>
          </a:lstStyle>
          <a:p>
            <a:pPr>
              <a:defRPr/>
            </a:pPr>
            <a:r>
              <a:rPr lang="en-US" dirty="0">
                <a:solidFill>
                  <a:srgbClr val="FFFF00"/>
                </a:solidFill>
              </a:rPr>
              <a:t>Leeds Business School Database</a:t>
            </a:r>
          </a:p>
        </p:txBody>
      </p:sp>
      <p:sp>
        <p:nvSpPr>
          <p:cNvPr id="3" name="Rectangle 2">
            <a:extLst>
              <a:ext uri="{FF2B5EF4-FFF2-40B4-BE49-F238E27FC236}">
                <a16:creationId xmlns:a16="http://schemas.microsoft.com/office/drawing/2014/main" id="{F27287C1-3936-478F-AB9B-10F3247BA331}"/>
              </a:ext>
            </a:extLst>
          </p:cNvPr>
          <p:cNvSpPr/>
          <p:nvPr/>
        </p:nvSpPr>
        <p:spPr>
          <a:xfrm>
            <a:off x="2641600" y="1321608"/>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Bunga Anti </a:t>
            </a:r>
          </a:p>
        </p:txBody>
      </p:sp>
      <p:sp>
        <p:nvSpPr>
          <p:cNvPr id="10" name="Rectangle 9">
            <a:extLst>
              <a:ext uri="{FF2B5EF4-FFF2-40B4-BE49-F238E27FC236}">
                <a16:creationId xmlns:a16="http://schemas.microsoft.com/office/drawing/2014/main" id="{93BD306F-547F-46D2-A216-D4510944C7C4}"/>
              </a:ext>
            </a:extLst>
          </p:cNvPr>
          <p:cNvSpPr/>
          <p:nvPr/>
        </p:nvSpPr>
        <p:spPr>
          <a:xfrm>
            <a:off x="2641600" y="3958682"/>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Nicolas Fernandez</a:t>
            </a:r>
          </a:p>
        </p:txBody>
      </p:sp>
      <p:sp>
        <p:nvSpPr>
          <p:cNvPr id="11" name="Rectangle 10">
            <a:extLst>
              <a:ext uri="{FF2B5EF4-FFF2-40B4-BE49-F238E27FC236}">
                <a16:creationId xmlns:a16="http://schemas.microsoft.com/office/drawing/2014/main" id="{1EB47D7D-5B3B-407E-8821-0AD1844F9AAB}"/>
              </a:ext>
            </a:extLst>
          </p:cNvPr>
          <p:cNvSpPr/>
          <p:nvPr/>
        </p:nvSpPr>
        <p:spPr>
          <a:xfrm>
            <a:off x="2641600" y="2546279"/>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Mohammed Al-Salaam</a:t>
            </a:r>
          </a:p>
        </p:txBody>
      </p:sp>
      <p:sp>
        <p:nvSpPr>
          <p:cNvPr id="12" name="Rectangle 11">
            <a:extLst>
              <a:ext uri="{FF2B5EF4-FFF2-40B4-BE49-F238E27FC236}">
                <a16:creationId xmlns:a16="http://schemas.microsoft.com/office/drawing/2014/main" id="{A82C0B4B-F001-48FD-9EA5-4409871C86E4}"/>
              </a:ext>
            </a:extLst>
          </p:cNvPr>
          <p:cNvSpPr/>
          <p:nvPr/>
        </p:nvSpPr>
        <p:spPr>
          <a:xfrm>
            <a:off x="2641600" y="4529347"/>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Barbara Garza </a:t>
            </a:r>
          </a:p>
        </p:txBody>
      </p:sp>
      <p:sp>
        <p:nvSpPr>
          <p:cNvPr id="13" name="Rectangle 12">
            <a:extLst>
              <a:ext uri="{FF2B5EF4-FFF2-40B4-BE49-F238E27FC236}">
                <a16:creationId xmlns:a16="http://schemas.microsoft.com/office/drawing/2014/main" id="{1EE9115B-E86A-4C25-BA54-BD9DD5561B3A}"/>
              </a:ext>
            </a:extLst>
          </p:cNvPr>
          <p:cNvSpPr/>
          <p:nvPr/>
        </p:nvSpPr>
        <p:spPr>
          <a:xfrm>
            <a:off x="2627086" y="1850718"/>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Raja Teja</a:t>
            </a:r>
          </a:p>
        </p:txBody>
      </p:sp>
      <p:sp>
        <p:nvSpPr>
          <p:cNvPr id="14" name="Rectangle 13">
            <a:extLst>
              <a:ext uri="{FF2B5EF4-FFF2-40B4-BE49-F238E27FC236}">
                <a16:creationId xmlns:a16="http://schemas.microsoft.com/office/drawing/2014/main" id="{A7E86462-7785-4337-BD02-F472D60CEF1D}"/>
              </a:ext>
            </a:extLst>
          </p:cNvPr>
          <p:cNvSpPr/>
          <p:nvPr/>
        </p:nvSpPr>
        <p:spPr>
          <a:xfrm>
            <a:off x="2641600" y="3105796"/>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india flag">
            <a:extLst>
              <a:ext uri="{FF2B5EF4-FFF2-40B4-BE49-F238E27FC236}">
                <a16:creationId xmlns:a16="http://schemas.microsoft.com/office/drawing/2014/main" id="{F7F9EA3D-1174-438D-A3C3-653540D6FA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132" y="5321734"/>
            <a:ext cx="1553310" cy="10355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B44553B-4204-435E-8B67-553A87B30E46}"/>
              </a:ext>
            </a:extLst>
          </p:cNvPr>
          <p:cNvSpPr/>
          <p:nvPr/>
        </p:nvSpPr>
        <p:spPr>
          <a:xfrm>
            <a:off x="2641600" y="5358020"/>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Nicolas Fernandez</a:t>
            </a:r>
          </a:p>
        </p:txBody>
      </p:sp>
      <p:sp>
        <p:nvSpPr>
          <p:cNvPr id="17" name="Rectangle 16">
            <a:extLst>
              <a:ext uri="{FF2B5EF4-FFF2-40B4-BE49-F238E27FC236}">
                <a16:creationId xmlns:a16="http://schemas.microsoft.com/office/drawing/2014/main" id="{05982B1C-935C-4579-8E21-8C4BB6A79585}"/>
              </a:ext>
            </a:extLst>
          </p:cNvPr>
          <p:cNvSpPr/>
          <p:nvPr/>
        </p:nvSpPr>
        <p:spPr>
          <a:xfrm>
            <a:off x="2641600" y="5928685"/>
            <a:ext cx="8940800" cy="434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Barbara Garza </a:t>
            </a:r>
          </a:p>
        </p:txBody>
      </p:sp>
      <p:sp>
        <p:nvSpPr>
          <p:cNvPr id="18" name="Rectangle 17">
            <a:extLst>
              <a:ext uri="{FF2B5EF4-FFF2-40B4-BE49-F238E27FC236}">
                <a16:creationId xmlns:a16="http://schemas.microsoft.com/office/drawing/2014/main" id="{48A19AAB-C2D3-4B9B-A1DC-C4CC041E0313}"/>
              </a:ext>
            </a:extLst>
          </p:cNvPr>
          <p:cNvSpPr/>
          <p:nvPr/>
        </p:nvSpPr>
        <p:spPr>
          <a:xfrm>
            <a:off x="739363" y="1212991"/>
            <a:ext cx="10758268" cy="4654851"/>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4351C3-2862-4FE1-AAC2-E4B27D8495AD}"/>
              </a:ext>
            </a:extLst>
          </p:cNvPr>
          <p:cNvPicPr>
            <a:picLocks noChangeAspect="1"/>
          </p:cNvPicPr>
          <p:nvPr/>
        </p:nvPicPr>
        <p:blipFill>
          <a:blip r:embed="rId7"/>
          <a:stretch>
            <a:fillRect/>
          </a:stretch>
        </p:blipFill>
        <p:spPr>
          <a:xfrm>
            <a:off x="1252884" y="2659064"/>
            <a:ext cx="3250809" cy="2325231"/>
          </a:xfrm>
          <a:prstGeom prst="rect">
            <a:avLst/>
          </a:prstGeom>
        </p:spPr>
      </p:pic>
      <p:sp>
        <p:nvSpPr>
          <p:cNvPr id="9" name="TextBox 8">
            <a:extLst>
              <a:ext uri="{FF2B5EF4-FFF2-40B4-BE49-F238E27FC236}">
                <a16:creationId xmlns:a16="http://schemas.microsoft.com/office/drawing/2014/main" id="{A7664CFB-C8FD-437E-852F-010C3AC72314}"/>
              </a:ext>
            </a:extLst>
          </p:cNvPr>
          <p:cNvSpPr txBox="1"/>
          <p:nvPr/>
        </p:nvSpPr>
        <p:spPr>
          <a:xfrm>
            <a:off x="1252884" y="1541481"/>
            <a:ext cx="10236541"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Nicolas Fernandez, ‘18 MBA, Finance </a:t>
            </a:r>
          </a:p>
        </p:txBody>
      </p:sp>
      <p:sp>
        <p:nvSpPr>
          <p:cNvPr id="15" name="TextBox 14">
            <a:extLst>
              <a:ext uri="{FF2B5EF4-FFF2-40B4-BE49-F238E27FC236}">
                <a16:creationId xmlns:a16="http://schemas.microsoft.com/office/drawing/2014/main" id="{34C918CE-7725-489F-9F28-AAA88DA8591D}"/>
              </a:ext>
            </a:extLst>
          </p:cNvPr>
          <p:cNvSpPr txBox="1"/>
          <p:nvPr/>
        </p:nvSpPr>
        <p:spPr>
          <a:xfrm>
            <a:off x="4895557" y="2517908"/>
            <a:ext cx="6458242" cy="2339102"/>
          </a:xfrm>
          <a:prstGeom prst="rect">
            <a:avLst/>
          </a:prstGeom>
          <a:noFill/>
          <a:ln w="76200">
            <a:solidFill>
              <a:schemeClr val="tx1"/>
            </a:solidFill>
            <a:prstDash val="solid"/>
          </a:ln>
        </p:spPr>
        <p:txBody>
          <a:bodyPr wrap="square" rtlCol="0">
            <a:spAutoFit/>
          </a:bodyPr>
          <a:lstStyle/>
          <a:p>
            <a:r>
              <a:rPr lang="en-US" sz="3200" dirty="0">
                <a:solidFill>
                  <a:schemeClr val="bg1"/>
                </a:solidFill>
              </a:rPr>
              <a:t>Bio – Brief History</a:t>
            </a:r>
          </a:p>
          <a:p>
            <a:r>
              <a:rPr lang="en-US" sz="3200" dirty="0">
                <a:solidFill>
                  <a:schemeClr val="bg1"/>
                </a:solidFill>
              </a:rPr>
              <a:t>Where works</a:t>
            </a:r>
          </a:p>
          <a:p>
            <a:r>
              <a:rPr lang="en-US" sz="3200" dirty="0">
                <a:solidFill>
                  <a:schemeClr val="bg1"/>
                </a:solidFill>
              </a:rPr>
              <a:t>Hobbies</a:t>
            </a:r>
          </a:p>
          <a:p>
            <a:r>
              <a:rPr lang="en-US" sz="3200" dirty="0">
                <a:solidFill>
                  <a:schemeClr val="bg1"/>
                </a:solidFill>
              </a:rPr>
              <a:t>Contact me at nfern@colorado.edu </a:t>
            </a:r>
          </a:p>
          <a:p>
            <a:endParaRPr lang="en-US" dirty="0"/>
          </a:p>
        </p:txBody>
      </p:sp>
      <p:sp>
        <p:nvSpPr>
          <p:cNvPr id="19" name="Oval 18">
            <a:extLst>
              <a:ext uri="{FF2B5EF4-FFF2-40B4-BE49-F238E27FC236}">
                <a16:creationId xmlns:a16="http://schemas.microsoft.com/office/drawing/2014/main" id="{561F398D-A9DA-443A-BC44-C85C9055D156}"/>
              </a:ext>
            </a:extLst>
          </p:cNvPr>
          <p:cNvSpPr/>
          <p:nvPr/>
        </p:nvSpPr>
        <p:spPr>
          <a:xfrm>
            <a:off x="8773745" y="5004342"/>
            <a:ext cx="1553310" cy="660714"/>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Video</a:t>
            </a:r>
          </a:p>
        </p:txBody>
      </p:sp>
      <p:sp>
        <p:nvSpPr>
          <p:cNvPr id="20" name="Rectangle 19">
            <a:extLst>
              <a:ext uri="{FF2B5EF4-FFF2-40B4-BE49-F238E27FC236}">
                <a16:creationId xmlns:a16="http://schemas.microsoft.com/office/drawing/2014/main" id="{B96E952E-43F1-4C4D-A2EB-09DB83BB4025}"/>
              </a:ext>
            </a:extLst>
          </p:cNvPr>
          <p:cNvSpPr/>
          <p:nvPr/>
        </p:nvSpPr>
        <p:spPr>
          <a:xfrm>
            <a:off x="1206735" y="2660869"/>
            <a:ext cx="3402427" cy="2336774"/>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E4A6F46-F6C4-49BA-A182-C36A42327C7B}"/>
              </a:ext>
            </a:extLst>
          </p:cNvPr>
          <p:cNvSpPr/>
          <p:nvPr/>
        </p:nvSpPr>
        <p:spPr>
          <a:xfrm>
            <a:off x="1526956" y="2731894"/>
            <a:ext cx="2855860" cy="2166634"/>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313AF0E-6EC3-4146-990E-3860281088D9}"/>
              </a:ext>
            </a:extLst>
          </p:cNvPr>
          <p:cNvSpPr txBox="1"/>
          <p:nvPr/>
        </p:nvSpPr>
        <p:spPr>
          <a:xfrm>
            <a:off x="4895557" y="2284016"/>
            <a:ext cx="6458242" cy="3816429"/>
          </a:xfrm>
          <a:prstGeom prst="rect">
            <a:avLst/>
          </a:prstGeom>
          <a:solidFill>
            <a:schemeClr val="tx1"/>
          </a:solidFill>
          <a:ln w="76200">
            <a:solidFill>
              <a:schemeClr val="tx1"/>
            </a:solidFill>
            <a:prstDash val="solid"/>
          </a:ln>
        </p:spPr>
        <p:txBody>
          <a:bodyPr wrap="square" rtlCol="0">
            <a:spAutoFit/>
          </a:bodyPr>
          <a:lstStyle/>
          <a:p>
            <a:r>
              <a:rPr lang="en-US" sz="3200" dirty="0">
                <a:solidFill>
                  <a:schemeClr val="bg1"/>
                </a:solidFill>
              </a:rPr>
              <a:t>In the video alumni shares briefly of:</a:t>
            </a:r>
          </a:p>
          <a:p>
            <a:pPr marL="457200" indent="-457200">
              <a:buFont typeface="Arial" panose="020B0604020202020204" pitchFamily="34" charset="0"/>
              <a:buChar char="•"/>
            </a:pPr>
            <a:r>
              <a:rPr lang="en-US" sz="3200" dirty="0">
                <a:solidFill>
                  <a:schemeClr val="bg1"/>
                </a:solidFill>
              </a:rPr>
              <a:t>How they chose CU Boulder</a:t>
            </a:r>
          </a:p>
          <a:p>
            <a:pPr marL="457200" indent="-457200">
              <a:buFont typeface="Arial" panose="020B0604020202020204" pitchFamily="34" charset="0"/>
              <a:buChar char="•"/>
            </a:pPr>
            <a:r>
              <a:rPr lang="en-US" sz="3200" dirty="0">
                <a:solidFill>
                  <a:schemeClr val="bg1"/>
                </a:solidFill>
              </a:rPr>
              <a:t>What’s the value add going to CU</a:t>
            </a:r>
          </a:p>
          <a:p>
            <a:pPr marL="457200" indent="-457200">
              <a:buFont typeface="Arial" panose="020B0604020202020204" pitchFamily="34" charset="0"/>
              <a:buChar char="•"/>
            </a:pPr>
            <a:r>
              <a:rPr lang="en-US" sz="3200" dirty="0">
                <a:solidFill>
                  <a:schemeClr val="bg1"/>
                </a:solidFill>
              </a:rPr>
              <a:t>How they secured a job</a:t>
            </a:r>
          </a:p>
          <a:p>
            <a:pPr marL="457200" indent="-457200">
              <a:buFont typeface="Arial" panose="020B0604020202020204" pitchFamily="34" charset="0"/>
              <a:buChar char="•"/>
            </a:pPr>
            <a:r>
              <a:rPr lang="en-US" sz="3200" dirty="0">
                <a:solidFill>
                  <a:schemeClr val="bg1"/>
                </a:solidFill>
              </a:rPr>
              <a:t>Hobbies (i.e. hiking, Nick skiing)</a:t>
            </a:r>
          </a:p>
          <a:p>
            <a:pPr marL="457200" indent="-457200">
              <a:buFont typeface="Arial" panose="020B0604020202020204" pitchFamily="34" charset="0"/>
              <a:buChar char="•"/>
            </a:pPr>
            <a:r>
              <a:rPr lang="en-US" sz="3200" dirty="0">
                <a:solidFill>
                  <a:schemeClr val="bg1"/>
                </a:solidFill>
              </a:rPr>
              <a:t>Conveys his desire to connect with new students and help them out. </a:t>
            </a:r>
          </a:p>
          <a:p>
            <a:endParaRPr lang="en-US" dirty="0"/>
          </a:p>
        </p:txBody>
      </p:sp>
      <p:pic>
        <p:nvPicPr>
          <p:cNvPr id="2" name="Picture 1">
            <a:extLst>
              <a:ext uri="{FF2B5EF4-FFF2-40B4-BE49-F238E27FC236}">
                <a16:creationId xmlns:a16="http://schemas.microsoft.com/office/drawing/2014/main" id="{FA87875F-371C-404A-B832-AA514BD7FC5F}"/>
              </a:ext>
            </a:extLst>
          </p:cNvPr>
          <p:cNvPicPr>
            <a:picLocks noChangeAspect="1"/>
          </p:cNvPicPr>
          <p:nvPr/>
        </p:nvPicPr>
        <p:blipFill>
          <a:blip r:embed="rId8"/>
          <a:stretch>
            <a:fillRect/>
          </a:stretch>
        </p:blipFill>
        <p:spPr>
          <a:xfrm>
            <a:off x="2079241" y="2853429"/>
            <a:ext cx="1921259" cy="1899427"/>
          </a:xfrm>
          <a:prstGeom prst="rect">
            <a:avLst/>
          </a:prstGeom>
        </p:spPr>
      </p:pic>
    </p:spTree>
    <p:extLst>
      <p:ext uri="{BB962C8B-B14F-4D97-AF65-F5344CB8AC3E}">
        <p14:creationId xmlns:p14="http://schemas.microsoft.com/office/powerpoint/2010/main" val="41136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p:bldP spid="15" grpId="0" animBg="1"/>
      <p:bldP spid="19" grpId="0" animBg="1"/>
      <p:bldP spid="20" grpId="0" animBg="1"/>
      <p:bldP spid="21"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433219"/>
            <a:ext cx="10941804" cy="1132739"/>
          </a:xfrm>
        </p:spPr>
        <p:txBody>
          <a:bodyPr/>
          <a:lstStyle/>
          <a:p>
            <a:pPr algn="ctr"/>
            <a:r>
              <a:rPr lang="en-US" dirty="0"/>
              <a:t>Alumni Database Benefits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3" y="1565958"/>
            <a:ext cx="11676185" cy="5107873"/>
          </a:xfrm>
          <a:prstGeom prst="rect">
            <a:avLst/>
          </a:prstGeom>
          <a:noFill/>
        </p:spPr>
        <p:txBody>
          <a:bodyPr wrap="square" rtlCol="0">
            <a:spAutoFit/>
          </a:bodyPr>
          <a:lstStyle/>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Relatively easy to set up (database through the university, content including names, contact info, bio, pictures, videos)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Can be used during all of the phases of the student’s cycle</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Can do the “heavy lifting” in conjunction, admin, etc</a:t>
            </a:r>
            <a:r>
              <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a:t>
            </a:r>
          </a:p>
          <a:p>
            <a:pPr defTabSz="685800">
              <a:lnSpc>
                <a:spcPts val="3600"/>
              </a:lnSpc>
              <a:spcBef>
                <a:spcPct val="0"/>
              </a:spcBef>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5690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906DC6-C4D6-479B-BC3F-A096B1D392EF}"/>
              </a:ext>
            </a:extLst>
          </p:cNvPr>
          <p:cNvSpPr txBox="1"/>
          <p:nvPr/>
        </p:nvSpPr>
        <p:spPr>
          <a:xfrm>
            <a:off x="28135" y="56964"/>
            <a:ext cx="11648049" cy="1569660"/>
          </a:xfrm>
          <a:prstGeom prst="rect">
            <a:avLst/>
          </a:prstGeom>
          <a:noFill/>
        </p:spPr>
        <p:txBody>
          <a:bodyPr wrap="square" rtlCol="0">
            <a:spAutoFit/>
          </a:bodyPr>
          <a:lstStyle>
            <a:defPPr>
              <a:defRPr lang="en-US"/>
            </a:defPPr>
            <a:lvl1pPr algn="ctr">
              <a:defRPr sz="4800" b="1">
                <a:solidFill>
                  <a:schemeClr val="tx2"/>
                </a:solidFill>
                <a:latin typeface="Arial" pitchFamily="34" charset="0"/>
                <a:cs typeface="Arial" pitchFamily="34" charset="0"/>
              </a:defRPr>
            </a:lvl1pPr>
          </a:lstStyle>
          <a:p>
            <a:pPr>
              <a:defRPr/>
            </a:pPr>
            <a:r>
              <a:rPr lang="en-US" dirty="0">
                <a:solidFill>
                  <a:srgbClr val="1F497D"/>
                </a:solidFill>
              </a:rPr>
              <a:t>Media Tools: “Meet the Influencers” Podcast  </a:t>
            </a:r>
          </a:p>
        </p:txBody>
      </p:sp>
      <p:pic>
        <p:nvPicPr>
          <p:cNvPr id="10" name="Picture 9">
            <a:extLst>
              <a:ext uri="{FF2B5EF4-FFF2-40B4-BE49-F238E27FC236}">
                <a16:creationId xmlns:a16="http://schemas.microsoft.com/office/drawing/2014/main" id="{66A4277E-32F8-4895-9933-4F420DCBF510}"/>
              </a:ext>
            </a:extLst>
          </p:cNvPr>
          <p:cNvPicPr>
            <a:picLocks noChangeAspect="1"/>
          </p:cNvPicPr>
          <p:nvPr/>
        </p:nvPicPr>
        <p:blipFill>
          <a:blip r:embed="rId2"/>
          <a:stretch>
            <a:fillRect/>
          </a:stretch>
        </p:blipFill>
        <p:spPr>
          <a:xfrm>
            <a:off x="7864646" y="1626624"/>
            <a:ext cx="3399691" cy="5099537"/>
          </a:xfrm>
          <a:prstGeom prst="rect">
            <a:avLst/>
          </a:prstGeom>
        </p:spPr>
      </p:pic>
      <p:pic>
        <p:nvPicPr>
          <p:cNvPr id="11" name="Picture 10">
            <a:extLst>
              <a:ext uri="{FF2B5EF4-FFF2-40B4-BE49-F238E27FC236}">
                <a16:creationId xmlns:a16="http://schemas.microsoft.com/office/drawing/2014/main" id="{A80E05FA-4049-487D-BCA9-AF3FAF4E4409}"/>
              </a:ext>
            </a:extLst>
          </p:cNvPr>
          <p:cNvPicPr>
            <a:picLocks noChangeAspect="1"/>
          </p:cNvPicPr>
          <p:nvPr/>
        </p:nvPicPr>
        <p:blipFill>
          <a:blip r:embed="rId3"/>
          <a:stretch>
            <a:fillRect/>
          </a:stretch>
        </p:blipFill>
        <p:spPr>
          <a:xfrm>
            <a:off x="2991908" y="2607745"/>
            <a:ext cx="5009862" cy="4409032"/>
          </a:xfrm>
          <a:prstGeom prst="rect">
            <a:avLst/>
          </a:prstGeom>
        </p:spPr>
      </p:pic>
      <p:pic>
        <p:nvPicPr>
          <p:cNvPr id="2" name="Picture 1">
            <a:extLst>
              <a:ext uri="{FF2B5EF4-FFF2-40B4-BE49-F238E27FC236}">
                <a16:creationId xmlns:a16="http://schemas.microsoft.com/office/drawing/2014/main" id="{FEDA45AF-0960-4665-B7E1-BDB0D7D7D1E9}"/>
              </a:ext>
            </a:extLst>
          </p:cNvPr>
          <p:cNvPicPr>
            <a:picLocks noChangeAspect="1"/>
          </p:cNvPicPr>
          <p:nvPr/>
        </p:nvPicPr>
        <p:blipFill>
          <a:blip r:embed="rId4"/>
          <a:stretch>
            <a:fillRect/>
          </a:stretch>
        </p:blipFill>
        <p:spPr>
          <a:xfrm>
            <a:off x="479256" y="1196797"/>
            <a:ext cx="3848100" cy="3743325"/>
          </a:xfrm>
          <a:prstGeom prst="rect">
            <a:avLst/>
          </a:prstGeom>
        </p:spPr>
      </p:pic>
      <p:pic>
        <p:nvPicPr>
          <p:cNvPr id="8" name="Picture 7">
            <a:extLst>
              <a:ext uri="{FF2B5EF4-FFF2-40B4-BE49-F238E27FC236}">
                <a16:creationId xmlns:a16="http://schemas.microsoft.com/office/drawing/2014/main" id="{2B459F43-71F9-4642-AC9D-B2F364B9DF0A}"/>
              </a:ext>
            </a:extLst>
          </p:cNvPr>
          <p:cNvPicPr>
            <a:picLocks noChangeAspect="1"/>
          </p:cNvPicPr>
          <p:nvPr/>
        </p:nvPicPr>
        <p:blipFill>
          <a:blip r:embed="rId4"/>
          <a:stretch>
            <a:fillRect/>
          </a:stretch>
        </p:blipFill>
        <p:spPr>
          <a:xfrm>
            <a:off x="7933207" y="2246890"/>
            <a:ext cx="3262567" cy="3173734"/>
          </a:xfrm>
          <a:prstGeom prst="rect">
            <a:avLst/>
          </a:prstGeom>
        </p:spPr>
      </p:pic>
    </p:spTree>
    <p:extLst>
      <p:ext uri="{BB962C8B-B14F-4D97-AF65-F5344CB8AC3E}">
        <p14:creationId xmlns:p14="http://schemas.microsoft.com/office/powerpoint/2010/main" val="428357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433219"/>
            <a:ext cx="10941804" cy="1132739"/>
          </a:xfrm>
        </p:spPr>
        <p:txBody>
          <a:bodyPr/>
          <a:lstStyle/>
          <a:p>
            <a:pPr algn="ctr"/>
            <a:r>
              <a:rPr lang="en-US" dirty="0"/>
              <a:t>Podcast Benefits </a:t>
            </a:r>
          </a:p>
        </p:txBody>
      </p:sp>
      <p:sp>
        <p:nvSpPr>
          <p:cNvPr id="4" name="TextBox 3">
            <a:extLst>
              <a:ext uri="{FF2B5EF4-FFF2-40B4-BE49-F238E27FC236}">
                <a16:creationId xmlns:a16="http://schemas.microsoft.com/office/drawing/2014/main" id="{82C15664-33CB-4889-80B5-788FFEBCA0B7}"/>
              </a:ext>
            </a:extLst>
          </p:cNvPr>
          <p:cNvSpPr txBox="1"/>
          <p:nvPr/>
        </p:nvSpPr>
        <p:spPr>
          <a:xfrm>
            <a:off x="515815" y="1778573"/>
            <a:ext cx="11676185" cy="5569538"/>
          </a:xfrm>
          <a:prstGeom prst="rect">
            <a:avLst/>
          </a:prstGeom>
          <a:noFill/>
        </p:spPr>
        <p:txBody>
          <a:bodyPr wrap="square" rtlCol="0">
            <a:spAutoFit/>
          </a:bodyPr>
          <a:lstStyle/>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Relatively easy to produce. </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One or two students to be interviewed (pick ones who have great </a:t>
            </a:r>
            <a:r>
              <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rPr>
              <a:t>stories </a:t>
            </a: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to tell, who are/were in the similar situation at your current students).</a:t>
            </a:r>
          </a:p>
          <a:p>
            <a:pPr marL="457200" indent="-457200" defTabSz="685800">
              <a:lnSpc>
                <a:spcPts val="3600"/>
              </a:lnSpc>
              <a:spcBef>
                <a:spcPct val="0"/>
              </a:spcBef>
              <a:buFont typeface="Arial" panose="020B0604020202020204" pitchFamily="34" charset="0"/>
              <a:buChar char="•"/>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Can be added to marketing, admissions, pre-work stages. </a:t>
            </a:r>
          </a:p>
          <a:p>
            <a:pPr defTabSz="685800">
              <a:lnSpc>
                <a:spcPts val="3600"/>
              </a:lnSpc>
              <a:spcBef>
                <a:spcPct val="0"/>
              </a:spcBef>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2724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433219"/>
            <a:ext cx="10941804" cy="1132739"/>
          </a:xfrm>
        </p:spPr>
        <p:txBody>
          <a:bodyPr/>
          <a:lstStyle/>
          <a:p>
            <a:pPr algn="ctr"/>
            <a:r>
              <a:rPr lang="en-US" dirty="0"/>
              <a:t>Social Media </a:t>
            </a:r>
          </a:p>
        </p:txBody>
      </p:sp>
      <p:sp>
        <p:nvSpPr>
          <p:cNvPr id="4" name="TextBox 3">
            <a:extLst>
              <a:ext uri="{FF2B5EF4-FFF2-40B4-BE49-F238E27FC236}">
                <a16:creationId xmlns:a16="http://schemas.microsoft.com/office/drawing/2014/main" id="{82C15664-33CB-4889-80B5-788FFEBCA0B7}"/>
              </a:ext>
            </a:extLst>
          </p:cNvPr>
          <p:cNvSpPr txBox="1"/>
          <p:nvPr/>
        </p:nvSpPr>
        <p:spPr>
          <a:xfrm>
            <a:off x="515815" y="1778573"/>
            <a:ext cx="11676185" cy="6031203"/>
          </a:xfrm>
          <a:prstGeom prst="rect">
            <a:avLst/>
          </a:prstGeom>
          <a:noFill/>
        </p:spPr>
        <p:txBody>
          <a:bodyPr wrap="square" rtlCol="0">
            <a:spAutoFit/>
          </a:bodyPr>
          <a:lstStyle/>
          <a:p>
            <a:pPr marL="171450" lvl="0" indent="-171450"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In your groups, discuss the following:</a:t>
            </a:r>
          </a:p>
          <a:p>
            <a:pPr marL="171450" lvl="0" indent="-171450"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lvl="0" indent="-457200" defTabSz="685800">
              <a:lnSpc>
                <a:spcPts val="3600"/>
              </a:lnSpc>
              <a:spcBef>
                <a:spcPct val="0"/>
              </a:spcBef>
              <a:buFontTx/>
              <a:buAutoNum type="arabicPeriod"/>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What’s currently working for you with social media to engage students? </a:t>
            </a:r>
          </a:p>
          <a:p>
            <a:pPr marL="457200" lvl="0" indent="-457200" defTabSz="685800">
              <a:lnSpc>
                <a:spcPts val="3600"/>
              </a:lnSpc>
              <a:spcBef>
                <a:spcPct val="0"/>
              </a:spcBef>
              <a:buFontTx/>
              <a:buAutoNum type="arabicPeriod"/>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lvl="0" indent="-457200" defTabSz="685800">
              <a:lnSpc>
                <a:spcPts val="3600"/>
              </a:lnSpc>
              <a:spcBef>
                <a:spcPct val="0"/>
              </a:spcBef>
              <a:buFontTx/>
              <a:buAutoNum type="arabicPeriod"/>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How are you telling your story through technology? How successful is it? What modifications would you need to make? </a:t>
            </a:r>
          </a:p>
          <a:p>
            <a:pPr marL="514350" lvl="0" indent="-514350" defTabSz="685800">
              <a:lnSpc>
                <a:spcPts val="3600"/>
              </a:lnSpc>
              <a:spcBef>
                <a:spcPct val="0"/>
              </a:spcBef>
              <a:buAutoNum type="arabicPeriod" startAt="3"/>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457200" indent="-457200" defTabSz="685800">
              <a:lnSpc>
                <a:spcPts val="3600"/>
              </a:lnSpc>
              <a:spcBef>
                <a:spcPct val="0"/>
              </a:spcBef>
              <a:buFont typeface="Arial" panose="020B0604020202020204" pitchFamily="34" charset="0"/>
              <a:buChar char="•"/>
              <a:defRPr/>
            </a:pPr>
            <a:endParaRPr lang="en-US" sz="3200" b="1"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2593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5A6B-EA7B-4DCA-BB48-8DF5403969C8}"/>
              </a:ext>
            </a:extLst>
          </p:cNvPr>
          <p:cNvSpPr>
            <a:spLocks noGrp="1"/>
          </p:cNvSpPr>
          <p:nvPr>
            <p:ph type="title"/>
          </p:nvPr>
        </p:nvSpPr>
        <p:spPr/>
        <p:txBody>
          <a:bodyPr/>
          <a:lstStyle/>
          <a:p>
            <a:r>
              <a:rPr lang="en-US" dirty="0"/>
              <a:t>Linked In </a:t>
            </a:r>
          </a:p>
        </p:txBody>
      </p:sp>
      <p:pic>
        <p:nvPicPr>
          <p:cNvPr id="5" name="Picture 4">
            <a:extLst>
              <a:ext uri="{FF2B5EF4-FFF2-40B4-BE49-F238E27FC236}">
                <a16:creationId xmlns:a16="http://schemas.microsoft.com/office/drawing/2014/main" id="{12971637-CF21-4109-9661-15129FE93D19}"/>
              </a:ext>
            </a:extLst>
          </p:cNvPr>
          <p:cNvPicPr>
            <a:picLocks noChangeAspect="1"/>
          </p:cNvPicPr>
          <p:nvPr/>
        </p:nvPicPr>
        <p:blipFill>
          <a:blip r:embed="rId3"/>
          <a:stretch>
            <a:fillRect/>
          </a:stretch>
        </p:blipFill>
        <p:spPr>
          <a:xfrm>
            <a:off x="1353320" y="1356994"/>
            <a:ext cx="3962400" cy="4953000"/>
          </a:xfrm>
          <a:prstGeom prst="rect">
            <a:avLst/>
          </a:prstGeom>
        </p:spPr>
      </p:pic>
      <p:pic>
        <p:nvPicPr>
          <p:cNvPr id="6" name="Picture 5">
            <a:extLst>
              <a:ext uri="{FF2B5EF4-FFF2-40B4-BE49-F238E27FC236}">
                <a16:creationId xmlns:a16="http://schemas.microsoft.com/office/drawing/2014/main" id="{6DF7317D-7B53-46B9-BFD4-D24B7DA46B84}"/>
              </a:ext>
            </a:extLst>
          </p:cNvPr>
          <p:cNvPicPr>
            <a:picLocks noChangeAspect="1"/>
          </p:cNvPicPr>
          <p:nvPr/>
        </p:nvPicPr>
        <p:blipFill>
          <a:blip r:embed="rId4"/>
          <a:stretch>
            <a:fillRect/>
          </a:stretch>
        </p:blipFill>
        <p:spPr>
          <a:xfrm>
            <a:off x="6096000" y="365126"/>
            <a:ext cx="3796383" cy="5264197"/>
          </a:xfrm>
          <a:prstGeom prst="rect">
            <a:avLst/>
          </a:prstGeom>
        </p:spPr>
      </p:pic>
    </p:spTree>
    <p:extLst>
      <p:ext uri="{BB962C8B-B14F-4D97-AF65-F5344CB8AC3E}">
        <p14:creationId xmlns:p14="http://schemas.microsoft.com/office/powerpoint/2010/main" val="25854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07344"/>
            <a:ext cx="10515600" cy="786342"/>
          </a:xfrm>
        </p:spPr>
        <p:txBody>
          <a:bodyPr/>
          <a:lstStyle/>
          <a:p>
            <a:pPr algn="ctr"/>
            <a:r>
              <a:rPr lang="en-US" dirty="0"/>
              <a:t>PART IV: PUTTING THE PIECES TOGETHER</a:t>
            </a:r>
          </a:p>
        </p:txBody>
      </p:sp>
    </p:spTree>
    <p:extLst>
      <p:ext uri="{BB962C8B-B14F-4D97-AF65-F5344CB8AC3E}">
        <p14:creationId xmlns:p14="http://schemas.microsoft.com/office/powerpoint/2010/main" val="1836371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098" y="118425"/>
            <a:ext cx="10941804" cy="1132739"/>
          </a:xfrm>
        </p:spPr>
        <p:txBody>
          <a:bodyPr/>
          <a:lstStyle/>
          <a:p>
            <a:pPr algn="ctr"/>
            <a:r>
              <a:rPr lang="en-US" dirty="0"/>
              <a:t>Final Group Activity</a:t>
            </a:r>
          </a:p>
        </p:txBody>
      </p:sp>
      <p:sp>
        <p:nvSpPr>
          <p:cNvPr id="4" name="TextBox 3">
            <a:extLst>
              <a:ext uri="{FF2B5EF4-FFF2-40B4-BE49-F238E27FC236}">
                <a16:creationId xmlns:a16="http://schemas.microsoft.com/office/drawing/2014/main" id="{82C15664-33CB-4889-80B5-788FFEBCA0B7}"/>
              </a:ext>
            </a:extLst>
          </p:cNvPr>
          <p:cNvSpPr txBox="1"/>
          <p:nvPr/>
        </p:nvSpPr>
        <p:spPr>
          <a:xfrm>
            <a:off x="515816" y="1009924"/>
            <a:ext cx="11399520" cy="8801192"/>
          </a:xfrm>
          <a:prstGeom prst="rect">
            <a:avLst/>
          </a:prstGeom>
          <a:noFill/>
        </p:spPr>
        <p:txBody>
          <a:bodyPr wrap="square" rtlCol="0">
            <a:spAutoFit/>
          </a:bodyPr>
          <a:lstStyle/>
          <a:p>
            <a:pPr marL="171450" marR="0" lvl="0" indent="-171450" algn="l" defTabSz="685800" rtl="0" eaLnBrk="1" fontAlgn="auto" latinLnBrk="0" hangingPunct="1">
              <a:lnSpc>
                <a:spcPts val="36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In your groups, discuss the following:</a:t>
            </a:r>
          </a:p>
          <a:p>
            <a:pPr marL="171450" marR="0" lvl="0" indent="-171450" algn="l" defTabSz="685800" rtl="0" eaLnBrk="1" fontAlgn="auto" latinLnBrk="0" hangingPunct="1">
              <a:lnSpc>
                <a:spcPts val="3600"/>
              </a:lnSpc>
              <a:spcBef>
                <a:spcPct val="0"/>
              </a:spcBef>
              <a:spcAft>
                <a:spcPts val="0"/>
              </a:spcAft>
              <a:buClrTx/>
              <a:buSzTx/>
              <a:buFontTx/>
              <a:buNone/>
              <a:tabLst/>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marL="514350" marR="0" lvl="0" indent="-514350" algn="l" defTabSz="685800" rtl="0" eaLnBrk="1" fontAlgn="auto" latinLnBrk="0" hangingPunct="1">
              <a:lnSpc>
                <a:spcPts val="3600"/>
              </a:lnSpc>
              <a:spcBef>
                <a:spcPct val="0"/>
              </a:spcBef>
              <a:spcAft>
                <a:spcPts val="0"/>
              </a:spcAft>
              <a:buClrTx/>
              <a:buSzTx/>
              <a:buFontTx/>
              <a:buAutoNum type="arabicPeriod"/>
              <a:tabLst/>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strategies using technology will we implement for each of the five stages of the student life-cycle? </a:t>
            </a:r>
          </a:p>
          <a:p>
            <a:pPr marL="514350" marR="0" lvl="0" indent="-514350" algn="l" defTabSz="685800" rtl="0" eaLnBrk="1" fontAlgn="auto" latinLnBrk="0" hangingPunct="1">
              <a:lnSpc>
                <a:spcPts val="3600"/>
              </a:lnSpc>
              <a:spcBef>
                <a:spcPct val="0"/>
              </a:spcBef>
              <a:spcAft>
                <a:spcPts val="0"/>
              </a:spcAft>
              <a:buClrTx/>
              <a:buSzTx/>
              <a:buFontTx/>
              <a:buAutoNum type="arabicPeriod"/>
              <a:tabLst/>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Make sure that each strategy:</a:t>
            </a:r>
          </a:p>
          <a:p>
            <a:pPr marL="914400" lvl="1" indent="-457200" defTabSz="685800">
              <a:lnSpc>
                <a:spcPts val="3600"/>
              </a:lnSpc>
              <a:spcBef>
                <a:spcPct val="0"/>
              </a:spcBef>
              <a:buFontTx/>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Transforms the student experience, and creates engagement</a:t>
            </a:r>
          </a:p>
          <a:p>
            <a:pPr marL="914400" lvl="1" indent="-457200" defTabSz="685800">
              <a:lnSpc>
                <a:spcPts val="3600"/>
              </a:lnSpc>
              <a:spcBef>
                <a:spcPct val="0"/>
              </a:spcBef>
              <a:buFontTx/>
              <a:buChar char="-"/>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Markets the Program</a:t>
            </a:r>
          </a:p>
          <a:p>
            <a:pPr marL="914400" lvl="1" indent="-457200" defTabSz="685800">
              <a:lnSpc>
                <a:spcPts val="3600"/>
              </a:lnSpc>
              <a:spcBef>
                <a:spcPct val="0"/>
              </a:spcBef>
              <a:buFontTx/>
              <a:buChar char="-"/>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rPr>
              <a:t>Is congruent with your story</a:t>
            </a:r>
          </a:p>
          <a:p>
            <a:pPr marL="914400" lvl="1" indent="-457200" defTabSz="685800">
              <a:lnSpc>
                <a:spcPts val="3600"/>
              </a:lnSpc>
              <a:spcBef>
                <a:spcPct val="0"/>
              </a:spcBef>
              <a:buFontTx/>
              <a:buChar char="-"/>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Use information learned from sessions/roundtables</a:t>
            </a:r>
          </a:p>
          <a:p>
            <a:pPr lvl="1"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At the end of the activity, teams will share their strategy. </a:t>
            </a: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171450" marR="0" lvl="0" indent="-171450" algn="l" defTabSz="685800" rtl="0" eaLnBrk="1" fontAlgn="auto" latinLnBrk="0" hangingPunct="1">
              <a:lnSpc>
                <a:spcPts val="36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457200" marR="0" lvl="0" indent="-457200" algn="l" defTabSz="685800" rtl="0" eaLnBrk="1" fontAlgn="auto" latinLnBrk="0" hangingPunct="1">
              <a:lnSpc>
                <a:spcPts val="3600"/>
              </a:lnSpc>
              <a:spcBef>
                <a:spcPct val="0"/>
              </a:spcBef>
              <a:spcAft>
                <a:spcPts val="0"/>
              </a:spcAft>
              <a:buClrTx/>
              <a:buSzTx/>
              <a:buFontTx/>
              <a:buAutoNum type="arabicPeriod"/>
              <a:tabLst/>
              <a:defRPr/>
            </a:pP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457200" marR="0" lvl="0" indent="-457200" algn="l" defTabSz="685800" rtl="0" eaLnBrk="1" fontAlgn="auto" latinLnBrk="0" hangingPunct="1">
              <a:lnSpc>
                <a:spcPts val="3600"/>
              </a:lnSpc>
              <a:spcBef>
                <a:spcPct val="0"/>
              </a:spcBef>
              <a:spcAft>
                <a:spcPts val="0"/>
              </a:spcAft>
              <a:buClrTx/>
              <a:buSzTx/>
              <a:buFontTx/>
              <a:buAutoNum type="arabicPeriod"/>
              <a:tabLst/>
              <a:defRPr/>
            </a:pP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ts val="36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457200" marR="0" lvl="0" indent="-457200" algn="l" defTabSz="685800" rtl="0" eaLnBrk="1" fontAlgn="auto" latinLnBrk="0" hangingPunct="1">
              <a:lnSpc>
                <a:spcPts val="3600"/>
              </a:lnSpc>
              <a:spcBef>
                <a:spcPct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Franklin Gothic Book" panose="020B050302010202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ts val="36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685800" rtl="0" eaLnBrk="1" fontAlgn="auto" latinLnBrk="0" hangingPunct="1">
              <a:lnSpc>
                <a:spcPts val="36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8424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2951B-4DC2-4DB3-8792-6976550F7E1F}"/>
              </a:ext>
            </a:extLst>
          </p:cNvPr>
          <p:cNvSpPr>
            <a:spLocks noGrp="1"/>
          </p:cNvSpPr>
          <p:nvPr>
            <p:ph type="title"/>
          </p:nvPr>
        </p:nvSpPr>
        <p:spPr/>
        <p:txBody>
          <a:bodyPr/>
          <a:lstStyle/>
          <a:p>
            <a:pPr algn="ctr"/>
            <a:r>
              <a:rPr lang="en-US" dirty="0"/>
              <a:t>Table for Technology Application </a:t>
            </a:r>
          </a:p>
        </p:txBody>
      </p:sp>
      <p:graphicFrame>
        <p:nvGraphicFramePr>
          <p:cNvPr id="4" name="Table 4">
            <a:extLst>
              <a:ext uri="{FF2B5EF4-FFF2-40B4-BE49-F238E27FC236}">
                <a16:creationId xmlns:a16="http://schemas.microsoft.com/office/drawing/2014/main" id="{DA54C0E3-6265-41D2-9E55-09EDB180EDEB}"/>
              </a:ext>
            </a:extLst>
          </p:cNvPr>
          <p:cNvGraphicFramePr>
            <a:graphicFrameLocks noGrp="1"/>
          </p:cNvGraphicFramePr>
          <p:nvPr>
            <p:extLst>
              <p:ext uri="{D42A27DB-BD31-4B8C-83A1-F6EECF244321}">
                <p14:modId xmlns:p14="http://schemas.microsoft.com/office/powerpoint/2010/main" val="2472047437"/>
              </p:ext>
            </p:extLst>
          </p:nvPr>
        </p:nvGraphicFramePr>
        <p:xfrm>
          <a:off x="838200" y="1151468"/>
          <a:ext cx="10515600" cy="5385024"/>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057191251"/>
                    </a:ext>
                  </a:extLst>
                </a:gridCol>
                <a:gridCol w="2103120">
                  <a:extLst>
                    <a:ext uri="{9D8B030D-6E8A-4147-A177-3AD203B41FA5}">
                      <a16:colId xmlns:a16="http://schemas.microsoft.com/office/drawing/2014/main" val="3672980452"/>
                    </a:ext>
                  </a:extLst>
                </a:gridCol>
                <a:gridCol w="2103120">
                  <a:extLst>
                    <a:ext uri="{9D8B030D-6E8A-4147-A177-3AD203B41FA5}">
                      <a16:colId xmlns:a16="http://schemas.microsoft.com/office/drawing/2014/main" val="898664169"/>
                    </a:ext>
                  </a:extLst>
                </a:gridCol>
                <a:gridCol w="2103120">
                  <a:extLst>
                    <a:ext uri="{9D8B030D-6E8A-4147-A177-3AD203B41FA5}">
                      <a16:colId xmlns:a16="http://schemas.microsoft.com/office/drawing/2014/main" val="2306363495"/>
                    </a:ext>
                  </a:extLst>
                </a:gridCol>
                <a:gridCol w="2103120">
                  <a:extLst>
                    <a:ext uri="{9D8B030D-6E8A-4147-A177-3AD203B41FA5}">
                      <a16:colId xmlns:a16="http://schemas.microsoft.com/office/drawing/2014/main" val="29578237"/>
                    </a:ext>
                  </a:extLst>
                </a:gridCol>
              </a:tblGrid>
              <a:tr h="668904">
                <a:tc>
                  <a:txBody>
                    <a:bodyPr/>
                    <a:lstStyle/>
                    <a:p>
                      <a:pPr algn="ctr"/>
                      <a:r>
                        <a:rPr lang="en-US" sz="2400" dirty="0"/>
                        <a:t>Technology</a:t>
                      </a:r>
                    </a:p>
                    <a:p>
                      <a:pPr algn="ctr"/>
                      <a:r>
                        <a:rPr lang="en-US" sz="2400" dirty="0"/>
                        <a:t>to Implement</a:t>
                      </a:r>
                    </a:p>
                  </a:txBody>
                  <a:tcPr/>
                </a:tc>
                <a:tc>
                  <a:txBody>
                    <a:bodyPr/>
                    <a:lstStyle/>
                    <a:p>
                      <a:pPr marL="0" algn="ctr" defTabSz="914400" rtl="0" eaLnBrk="1" latinLnBrk="0" hangingPunct="1"/>
                      <a:r>
                        <a:rPr lang="en-US" sz="2800" b="1" kern="1200" dirty="0">
                          <a:solidFill>
                            <a:schemeClr val="lt1"/>
                          </a:solidFill>
                          <a:latin typeface="+mn-lt"/>
                          <a:ea typeface="+mn-ea"/>
                          <a:cs typeface="+mn-cs"/>
                        </a:rPr>
                        <a:t>Result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lt1"/>
                          </a:solidFill>
                          <a:latin typeface="+mn-lt"/>
                          <a:ea typeface="+mn-ea"/>
                          <a:cs typeface="+mn-cs"/>
                        </a:rPr>
                        <a:t>Resources</a:t>
                      </a:r>
                    </a:p>
                    <a:p>
                      <a:pPr marL="0" algn="ctr" defTabSz="914400" rtl="0" eaLnBrk="1" latinLnBrk="0" hangingPunct="1"/>
                      <a:r>
                        <a:rPr lang="en-US" sz="2800" b="1" kern="1200" dirty="0">
                          <a:solidFill>
                            <a:schemeClr val="lt1"/>
                          </a:solidFill>
                          <a:latin typeface="+mn-lt"/>
                          <a:ea typeface="+mn-ea"/>
                          <a:cs typeface="+mn-cs"/>
                        </a:rPr>
                        <a:t>Needed </a:t>
                      </a:r>
                    </a:p>
                  </a:txBody>
                  <a:tcPr/>
                </a:tc>
                <a:tc>
                  <a:txBody>
                    <a:bodyPr/>
                    <a:lstStyle/>
                    <a:p>
                      <a:pPr marL="0" algn="ctr" defTabSz="914400" rtl="0" eaLnBrk="1" latinLnBrk="0" hangingPunct="1"/>
                      <a:r>
                        <a:rPr lang="en-US" sz="2800" b="1" kern="1200" dirty="0">
                          <a:solidFill>
                            <a:schemeClr val="lt1"/>
                          </a:solidFill>
                          <a:latin typeface="+mn-lt"/>
                          <a:ea typeface="+mn-ea"/>
                          <a:cs typeface="+mn-cs"/>
                        </a:rPr>
                        <a:t>Timeline: when to Implement</a:t>
                      </a:r>
                    </a:p>
                  </a:txBody>
                  <a:tcPr/>
                </a:tc>
                <a:tc>
                  <a:txBody>
                    <a:bodyPr/>
                    <a:lstStyle/>
                    <a:p>
                      <a:pPr marL="0" algn="ctr" defTabSz="914400" rtl="0" eaLnBrk="1" latinLnBrk="0" hangingPunct="1"/>
                      <a:r>
                        <a:rPr lang="en-US" sz="2400" b="1" kern="1200" dirty="0">
                          <a:solidFill>
                            <a:schemeClr val="lt1"/>
                          </a:solidFill>
                          <a:latin typeface="+mn-lt"/>
                          <a:ea typeface="+mn-ea"/>
                          <a:cs typeface="+mn-cs"/>
                        </a:rPr>
                        <a:t> How will you know you’re successful? </a:t>
                      </a:r>
                    </a:p>
                  </a:txBody>
                  <a:tcPr/>
                </a:tc>
                <a:extLst>
                  <a:ext uri="{0D108BD9-81ED-4DB2-BD59-A6C34878D82A}">
                    <a16:rowId xmlns:a16="http://schemas.microsoft.com/office/drawing/2014/main" val="3075016013"/>
                  </a:ext>
                </a:extLst>
              </a:tr>
              <a:tr h="66890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125243574"/>
                  </a:ext>
                </a:extLst>
              </a:tr>
              <a:tr h="668904">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86927941"/>
                  </a:ext>
                </a:extLst>
              </a:tr>
              <a:tr h="668904">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78815597"/>
                  </a:ext>
                </a:extLst>
              </a:tr>
              <a:tr h="66890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42890978"/>
                  </a:ext>
                </a:extLst>
              </a:tr>
              <a:tr h="66890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3116644"/>
                  </a:ext>
                </a:extLst>
              </a:tr>
              <a:tr h="66890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16969273"/>
                  </a:ext>
                </a:extLst>
              </a:tr>
            </a:tbl>
          </a:graphicData>
        </a:graphic>
      </p:graphicFrame>
    </p:spTree>
    <p:extLst>
      <p:ext uri="{BB962C8B-B14F-4D97-AF65-F5344CB8AC3E}">
        <p14:creationId xmlns:p14="http://schemas.microsoft.com/office/powerpoint/2010/main" val="215688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458" y="433219"/>
            <a:ext cx="7757227" cy="1345354"/>
          </a:xfrm>
        </p:spPr>
        <p:txBody>
          <a:bodyPr>
            <a:normAutofit/>
          </a:bodyPr>
          <a:lstStyle/>
          <a:p>
            <a:pPr algn="ctr"/>
            <a:r>
              <a:rPr lang="en-US" dirty="0"/>
              <a:t>Questions for Discussion: </a:t>
            </a:r>
            <a:br>
              <a:rPr lang="en-US" dirty="0"/>
            </a:br>
            <a:r>
              <a:rPr lang="en-US" dirty="0"/>
              <a:t>The Power of Story </a:t>
            </a:r>
          </a:p>
        </p:txBody>
      </p:sp>
      <p:sp>
        <p:nvSpPr>
          <p:cNvPr id="4" name="TextBox 3">
            <a:extLst>
              <a:ext uri="{FF2B5EF4-FFF2-40B4-BE49-F238E27FC236}">
                <a16:creationId xmlns:a16="http://schemas.microsoft.com/office/drawing/2014/main" id="{82C15664-33CB-4889-80B5-788FFEBCA0B7}"/>
              </a:ext>
            </a:extLst>
          </p:cNvPr>
          <p:cNvSpPr txBox="1"/>
          <p:nvPr/>
        </p:nvSpPr>
        <p:spPr>
          <a:xfrm>
            <a:off x="407962" y="2073994"/>
            <a:ext cx="11676185" cy="4184543"/>
          </a:xfrm>
          <a:prstGeom prst="rect">
            <a:avLst/>
          </a:prstGeom>
          <a:noFill/>
        </p:spPr>
        <p:txBody>
          <a:bodyPr wrap="square" rtlCol="0">
            <a:spAutoFit/>
          </a:bodyPr>
          <a:lstStyle/>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•What elements make for a good story?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rPr>
              <a:t>• What’s the last really good TV show or movie you saw that you loved? What made it an effective story? What elements did it have that made you fall in love with it? </a:t>
            </a:r>
          </a:p>
          <a:p>
            <a:pPr defTabSz="685800">
              <a:lnSpc>
                <a:spcPts val="3600"/>
              </a:lnSpc>
              <a:spcBef>
                <a:spcPct val="0"/>
              </a:spcBef>
              <a:defRPr/>
            </a:pPr>
            <a:endParaRPr lang="en-US" sz="3200" dirty="0">
              <a:solidFill>
                <a:prstClr val="black"/>
              </a:solidFill>
              <a:latin typeface="Franklin Gothic Book" panose="020B0503020102020204" pitchFamily="34" charset="0"/>
              <a:ea typeface="Tahoma" panose="020B0604030504040204" pitchFamily="34" charset="0"/>
              <a:cs typeface="Tahoma" panose="020B0604030504040204" pitchFamily="34" charset="0"/>
            </a:endParaRPr>
          </a:p>
          <a:p>
            <a:pPr defTabSz="685800">
              <a:lnSpc>
                <a:spcPts val="3600"/>
              </a:lnSpc>
              <a:spcBef>
                <a:spcPct val="0"/>
              </a:spcBef>
              <a:defRPr/>
            </a:pPr>
            <a: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rPr>
            </a:b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685800">
              <a:lnSpc>
                <a:spcPts val="3600"/>
              </a:lnSpc>
              <a:spcBef>
                <a:spcPct val="0"/>
              </a:spcBef>
              <a:defRPr/>
            </a:pPr>
            <a:endParaRPr lang="en-US" sz="20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35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9B1E-B17E-4593-803A-926A6586FA63}"/>
              </a:ext>
            </a:extLst>
          </p:cNvPr>
          <p:cNvSpPr>
            <a:spLocks noGrp="1"/>
          </p:cNvSpPr>
          <p:nvPr>
            <p:ph type="title"/>
          </p:nvPr>
        </p:nvSpPr>
        <p:spPr>
          <a:xfrm>
            <a:off x="1621301" y="377111"/>
            <a:ext cx="10570699" cy="786342"/>
          </a:xfrm>
        </p:spPr>
        <p:txBody>
          <a:bodyPr>
            <a:normAutofit/>
          </a:bodyPr>
          <a:lstStyle/>
          <a:p>
            <a:r>
              <a:rPr lang="en-US" dirty="0"/>
              <a:t>Implementing Technology and Strategy </a:t>
            </a:r>
          </a:p>
        </p:txBody>
      </p:sp>
      <p:pic>
        <p:nvPicPr>
          <p:cNvPr id="10" name="Picture 9">
            <a:extLst>
              <a:ext uri="{FF2B5EF4-FFF2-40B4-BE49-F238E27FC236}">
                <a16:creationId xmlns:a16="http://schemas.microsoft.com/office/drawing/2014/main" id="{9390BDD0-21AF-4D7B-B98C-BC78D192EA1F}"/>
              </a:ext>
            </a:extLst>
          </p:cNvPr>
          <p:cNvPicPr>
            <a:picLocks noChangeAspect="1"/>
          </p:cNvPicPr>
          <p:nvPr/>
        </p:nvPicPr>
        <p:blipFill>
          <a:blip r:embed="rId3"/>
          <a:stretch>
            <a:fillRect/>
          </a:stretch>
        </p:blipFill>
        <p:spPr>
          <a:xfrm>
            <a:off x="2830669" y="1022776"/>
            <a:ext cx="6327399" cy="5624354"/>
          </a:xfrm>
          <a:prstGeom prst="rect">
            <a:avLst/>
          </a:prstGeom>
        </p:spPr>
      </p:pic>
      <p:sp>
        <p:nvSpPr>
          <p:cNvPr id="3" name="Speech Bubble: Rectangle 2">
            <a:extLst>
              <a:ext uri="{FF2B5EF4-FFF2-40B4-BE49-F238E27FC236}">
                <a16:creationId xmlns:a16="http://schemas.microsoft.com/office/drawing/2014/main" id="{E02C3685-DEDC-45D0-AB27-D9B17E1954EA}"/>
              </a:ext>
            </a:extLst>
          </p:cNvPr>
          <p:cNvSpPr/>
          <p:nvPr/>
        </p:nvSpPr>
        <p:spPr>
          <a:xfrm>
            <a:off x="8201464" y="1499942"/>
            <a:ext cx="2954215" cy="1496476"/>
          </a:xfrm>
          <a:prstGeom prst="wedgeRectCallout">
            <a:avLst>
              <a:gd name="adj1" fmla="val -78453"/>
              <a:gd name="adj2" fmla="val 22500"/>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t>Alumni Database</a:t>
            </a:r>
          </a:p>
          <a:p>
            <a:pPr marL="285750" indent="-285750">
              <a:buFont typeface="Arial" panose="020B0604020202020204" pitchFamily="34" charset="0"/>
              <a:buChar char="•"/>
            </a:pPr>
            <a:r>
              <a:rPr lang="en-US" b="1" dirty="0"/>
              <a:t>Online Surveys</a:t>
            </a:r>
          </a:p>
          <a:p>
            <a:pPr marL="285750" indent="-285750">
              <a:buFont typeface="Arial" panose="020B0604020202020204" pitchFamily="34" charset="0"/>
              <a:buChar char="•"/>
            </a:pPr>
            <a:r>
              <a:rPr lang="en-US" b="1" dirty="0"/>
              <a:t>Marketing Videos</a:t>
            </a:r>
          </a:p>
          <a:p>
            <a:pPr marL="285750" indent="-285750">
              <a:buFont typeface="Arial" panose="020B0604020202020204" pitchFamily="34" charset="0"/>
              <a:buChar char="•"/>
            </a:pPr>
            <a:r>
              <a:rPr lang="en-US" b="1" dirty="0"/>
              <a:t>Social Media Groups  </a:t>
            </a:r>
          </a:p>
        </p:txBody>
      </p:sp>
      <p:sp>
        <p:nvSpPr>
          <p:cNvPr id="11" name="Speech Bubble: Rectangle 10">
            <a:extLst>
              <a:ext uri="{FF2B5EF4-FFF2-40B4-BE49-F238E27FC236}">
                <a16:creationId xmlns:a16="http://schemas.microsoft.com/office/drawing/2014/main" id="{4E5386EF-D950-4FEB-B096-5D0DB431C6AA}"/>
              </a:ext>
            </a:extLst>
          </p:cNvPr>
          <p:cNvSpPr/>
          <p:nvPr/>
        </p:nvSpPr>
        <p:spPr>
          <a:xfrm>
            <a:off x="8890328" y="4004675"/>
            <a:ext cx="2954215" cy="984738"/>
          </a:xfrm>
          <a:prstGeom prst="wedgeRectCallout">
            <a:avLst>
              <a:gd name="adj1" fmla="val -67024"/>
              <a:gd name="adj2" fmla="val -3464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Skype one-on-one Alumni Database</a:t>
            </a:r>
          </a:p>
        </p:txBody>
      </p:sp>
      <p:sp>
        <p:nvSpPr>
          <p:cNvPr id="12" name="Speech Bubble: Rectangle 11">
            <a:extLst>
              <a:ext uri="{FF2B5EF4-FFF2-40B4-BE49-F238E27FC236}">
                <a16:creationId xmlns:a16="http://schemas.microsoft.com/office/drawing/2014/main" id="{D9D27EBD-6FEB-4A91-92FD-1125C1BF8269}"/>
              </a:ext>
            </a:extLst>
          </p:cNvPr>
          <p:cNvSpPr/>
          <p:nvPr/>
        </p:nvSpPr>
        <p:spPr>
          <a:xfrm>
            <a:off x="8451884" y="5475120"/>
            <a:ext cx="2954215" cy="1172009"/>
          </a:xfrm>
          <a:prstGeom prst="wedgeRectCallout">
            <a:avLst>
              <a:gd name="adj1" fmla="val -69881"/>
              <a:gd name="adj2" fmla="val -2035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Podcast </a:t>
            </a:r>
          </a:p>
          <a:p>
            <a:pPr marL="285750" indent="-285750">
              <a:buFont typeface="Arial" panose="020B0604020202020204" pitchFamily="34" charset="0"/>
              <a:buChar char="•"/>
            </a:pPr>
            <a:r>
              <a:rPr lang="en-US" b="1" dirty="0">
                <a:solidFill>
                  <a:schemeClr val="tx1"/>
                </a:solidFill>
              </a:rPr>
              <a:t>Online Surveys</a:t>
            </a:r>
          </a:p>
          <a:p>
            <a:pPr marL="285750" indent="-285750">
              <a:buFont typeface="Arial" panose="020B0604020202020204" pitchFamily="34" charset="0"/>
              <a:buChar char="•"/>
            </a:pPr>
            <a:r>
              <a:rPr lang="en-US" b="1" dirty="0">
                <a:solidFill>
                  <a:schemeClr val="tx1"/>
                </a:solidFill>
              </a:rPr>
              <a:t>eLearning Pre-Work</a:t>
            </a:r>
          </a:p>
          <a:p>
            <a:pPr marL="285750" indent="-285750">
              <a:buFont typeface="Arial" panose="020B0604020202020204" pitchFamily="34" charset="0"/>
              <a:buChar char="•"/>
            </a:pPr>
            <a:r>
              <a:rPr lang="en-US" b="1" dirty="0">
                <a:solidFill>
                  <a:schemeClr val="tx1"/>
                </a:solidFill>
              </a:rPr>
              <a:t>Alumni Database  </a:t>
            </a:r>
          </a:p>
        </p:txBody>
      </p:sp>
      <p:sp>
        <p:nvSpPr>
          <p:cNvPr id="13" name="Speech Bubble: Rectangle 12">
            <a:extLst>
              <a:ext uri="{FF2B5EF4-FFF2-40B4-BE49-F238E27FC236}">
                <a16:creationId xmlns:a16="http://schemas.microsoft.com/office/drawing/2014/main" id="{93379176-F194-4920-8047-2119E98B7406}"/>
              </a:ext>
            </a:extLst>
          </p:cNvPr>
          <p:cNvSpPr/>
          <p:nvPr/>
        </p:nvSpPr>
        <p:spPr>
          <a:xfrm>
            <a:off x="582638" y="1022776"/>
            <a:ext cx="3120455" cy="1453137"/>
          </a:xfrm>
          <a:prstGeom prst="wedgeRectCallout">
            <a:avLst>
              <a:gd name="adj1" fmla="val 71548"/>
              <a:gd name="adj2" fmla="val 651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t>Alumni Database (add recent graduates)</a:t>
            </a:r>
          </a:p>
          <a:p>
            <a:pPr marL="285750" indent="-285750">
              <a:buFont typeface="Arial" panose="020B0604020202020204" pitchFamily="34" charset="0"/>
              <a:buChar char="•"/>
            </a:pPr>
            <a:r>
              <a:rPr lang="en-US" b="1" dirty="0"/>
              <a:t>Online Surveys</a:t>
            </a:r>
          </a:p>
          <a:p>
            <a:pPr marL="285750" indent="-285750">
              <a:buFont typeface="Arial" panose="020B0604020202020204" pitchFamily="34" charset="0"/>
              <a:buChar char="•"/>
            </a:pPr>
            <a:r>
              <a:rPr lang="en-US" b="1" dirty="0"/>
              <a:t>Exit Interviews </a:t>
            </a:r>
          </a:p>
          <a:p>
            <a:pPr marL="285750" indent="-285750">
              <a:buFont typeface="Arial" panose="020B0604020202020204" pitchFamily="34" charset="0"/>
              <a:buChar char="•"/>
            </a:pPr>
            <a:r>
              <a:rPr lang="en-US" b="1" dirty="0"/>
              <a:t>Marketing Videos </a:t>
            </a:r>
          </a:p>
        </p:txBody>
      </p:sp>
      <p:sp>
        <p:nvSpPr>
          <p:cNvPr id="14" name="Speech Bubble: Rectangle 13">
            <a:extLst>
              <a:ext uri="{FF2B5EF4-FFF2-40B4-BE49-F238E27FC236}">
                <a16:creationId xmlns:a16="http://schemas.microsoft.com/office/drawing/2014/main" id="{A2C4D437-602D-4A42-8FBD-941B82032810}"/>
              </a:ext>
            </a:extLst>
          </p:cNvPr>
          <p:cNvSpPr/>
          <p:nvPr/>
        </p:nvSpPr>
        <p:spPr>
          <a:xfrm>
            <a:off x="513698" y="3536276"/>
            <a:ext cx="2787975" cy="1453137"/>
          </a:xfrm>
          <a:prstGeom prst="wedgeRectCallout">
            <a:avLst>
              <a:gd name="adj1" fmla="val 71022"/>
              <a:gd name="adj2" fmla="val 41428"/>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solidFill>
                  <a:schemeClr val="tx1"/>
                </a:solidFill>
              </a:rPr>
              <a:t>Online Surveys</a:t>
            </a:r>
          </a:p>
          <a:p>
            <a:pPr marL="285750" indent="-285750">
              <a:buFont typeface="Arial" panose="020B0604020202020204" pitchFamily="34" charset="0"/>
              <a:buChar char="•"/>
            </a:pPr>
            <a:r>
              <a:rPr lang="en-US" b="1" dirty="0">
                <a:solidFill>
                  <a:schemeClr val="tx1"/>
                </a:solidFill>
              </a:rPr>
              <a:t>Skype one-on-one coaching (for internships)</a:t>
            </a:r>
          </a:p>
        </p:txBody>
      </p:sp>
    </p:spTree>
    <p:extLst>
      <p:ext uri="{BB962C8B-B14F-4D97-AF65-F5344CB8AC3E}">
        <p14:creationId xmlns:p14="http://schemas.microsoft.com/office/powerpoint/2010/main" val="148577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2598003"/>
            <a:ext cx="8686800" cy="830997"/>
          </a:xfrm>
          <a:prstGeom prst="rect">
            <a:avLst/>
          </a:prstGeom>
          <a:noFill/>
        </p:spPr>
        <p:txBody>
          <a:bodyPr wrap="square" rtlCol="0">
            <a:spAutoFit/>
          </a:bodyPr>
          <a:lstStyle>
            <a:defPPr>
              <a:defRPr lang="en-US"/>
            </a:defPPr>
            <a:lvl1pPr algn="ctr">
              <a:defRPr sz="4800" b="1">
                <a:solidFill>
                  <a:schemeClr val="tx2"/>
                </a:solidFill>
                <a:latin typeface="Arial" pitchFamily="34" charset="0"/>
                <a:cs typeface="Arial" pitchFamily="34" charset="0"/>
              </a:defRPr>
            </a:lvl1pPr>
          </a:lstStyle>
          <a:p>
            <a:pPr>
              <a:defRPr/>
            </a:pPr>
            <a:r>
              <a:rPr lang="en-US" dirty="0">
                <a:solidFill>
                  <a:srgbClr val="1F497D"/>
                </a:solidFill>
              </a:rPr>
              <a:t>Questions? </a:t>
            </a:r>
          </a:p>
        </p:txBody>
      </p:sp>
    </p:spTree>
    <p:extLst>
      <p:ext uri="{BB962C8B-B14F-4D97-AF65-F5344CB8AC3E}">
        <p14:creationId xmlns:p14="http://schemas.microsoft.com/office/powerpoint/2010/main" val="808785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4533" y="469765"/>
            <a:ext cx="8686800"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1" i="0" u="none" strike="noStrike" cap="none" spc="0" normalizeH="0" baseline="0">
                <a:ln>
                  <a:noFill/>
                </a:ln>
                <a:solidFill>
                  <a:srgbClr val="1F497D"/>
                </a:solidFill>
                <a:effectLst/>
                <a:uLnTx/>
                <a:uFillTx/>
                <a:latin typeface="Arial" pitchFamily="34" charset="0"/>
                <a:cs typeface="Arial" pitchFamily="34" charset="0"/>
              </a:defRPr>
            </a:lvl1pPr>
          </a:lstStyle>
          <a:p>
            <a:pPr defTabSz="914400"/>
            <a:r>
              <a:rPr lang="en-US" dirty="0"/>
              <a:t>Final Debrief</a:t>
            </a:r>
          </a:p>
        </p:txBody>
      </p:sp>
      <p:sp>
        <p:nvSpPr>
          <p:cNvPr id="4" name="Content Placeholder 3"/>
          <p:cNvSpPr>
            <a:spLocks noGrp="1"/>
          </p:cNvSpPr>
          <p:nvPr>
            <p:ph idx="4294967295"/>
          </p:nvPr>
        </p:nvSpPr>
        <p:spPr>
          <a:xfrm>
            <a:off x="166914" y="1530350"/>
            <a:ext cx="11858171" cy="4525963"/>
          </a:xfrm>
        </p:spPr>
        <p:txBody>
          <a:bodyPr>
            <a:normAutofit/>
          </a:bodyPr>
          <a:lstStyle/>
          <a:p>
            <a:pPr marL="457200" lvl="1" indent="0">
              <a:buNone/>
            </a:pPr>
            <a:r>
              <a:rPr lang="en-US" sz="3200" dirty="0"/>
              <a:t>Share one thing that you learned in this workshop that will help you use technology as a tool for success. </a:t>
            </a:r>
          </a:p>
          <a:p>
            <a:pPr lvl="1"/>
            <a:endParaRPr lang="en-US" sz="3600" dirty="0"/>
          </a:p>
          <a:p>
            <a:endParaRPr lang="en-US" dirty="0"/>
          </a:p>
        </p:txBody>
      </p:sp>
      <p:pic>
        <p:nvPicPr>
          <p:cNvPr id="1026" name="Picture 2">
            <a:extLst>
              <a:ext uri="{FF2B5EF4-FFF2-40B4-BE49-F238E27FC236}">
                <a16:creationId xmlns:a16="http://schemas.microsoft.com/office/drawing/2014/main" id="{A3083C53-DE50-451E-B661-9F1607457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6625" y="2371908"/>
            <a:ext cx="2690567" cy="401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104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4533" y="469765"/>
            <a:ext cx="8686800" cy="83099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1" i="0" u="none" strike="noStrike" cap="none" spc="0" normalizeH="0" baseline="0">
                <a:ln>
                  <a:noFill/>
                </a:ln>
                <a:solidFill>
                  <a:srgbClr val="1F497D"/>
                </a:solidFill>
                <a:effectLst/>
                <a:uLnTx/>
                <a:uFillTx/>
                <a:latin typeface="Arial" pitchFamily="34" charset="0"/>
                <a:cs typeface="Arial" pitchFamily="34" charset="0"/>
              </a:defRPr>
            </a:lvl1pPr>
          </a:lstStyle>
          <a:p>
            <a:pPr defTabSz="914400"/>
            <a:r>
              <a:rPr lang="en-US" dirty="0"/>
              <a:t>Review of Keynote</a:t>
            </a:r>
          </a:p>
        </p:txBody>
      </p:sp>
      <p:sp>
        <p:nvSpPr>
          <p:cNvPr id="2" name="Rectangle 1">
            <a:extLst>
              <a:ext uri="{FF2B5EF4-FFF2-40B4-BE49-F238E27FC236}">
                <a16:creationId xmlns:a16="http://schemas.microsoft.com/office/drawing/2014/main" id="{8B0DCCFA-5CE2-46F2-8724-BE3EA3595754}"/>
              </a:ext>
            </a:extLst>
          </p:cNvPr>
          <p:cNvSpPr/>
          <p:nvPr/>
        </p:nvSpPr>
        <p:spPr>
          <a:xfrm>
            <a:off x="787791" y="1457364"/>
            <a:ext cx="10733649" cy="4247317"/>
          </a:xfrm>
          <a:prstGeom prst="rect">
            <a:avLst/>
          </a:prstGeom>
        </p:spPr>
        <p:txBody>
          <a:bodyPr wrap="square">
            <a:spAutoFit/>
          </a:bodyPr>
          <a:lstStyle/>
          <a:p>
            <a:pPr defTabSz="685800">
              <a:lnSpc>
                <a:spcPts val="3600"/>
              </a:lnSpc>
              <a:spcBef>
                <a:spcPct val="0"/>
              </a:spcBef>
              <a:defRPr/>
            </a:pPr>
            <a:r>
              <a:rPr lang="en-US" sz="3200" dirty="0"/>
              <a:t>You can now: </a:t>
            </a:r>
          </a:p>
          <a:p>
            <a:pPr defTabSz="685800">
              <a:lnSpc>
                <a:spcPts val="3600"/>
              </a:lnSpc>
              <a:spcBef>
                <a:spcPct val="0"/>
              </a:spcBef>
              <a:defRPr/>
            </a:pPr>
            <a:endParaRPr lang="en-US" sz="3200" dirty="0"/>
          </a:p>
          <a:p>
            <a:pPr marL="457200" indent="-457200" defTabSz="685800">
              <a:lnSpc>
                <a:spcPts val="3600"/>
              </a:lnSpc>
              <a:spcBef>
                <a:spcPct val="0"/>
              </a:spcBef>
              <a:buAutoNum type="arabicPeriod"/>
              <a:defRPr/>
            </a:pPr>
            <a:r>
              <a:rPr lang="en-US" sz="3200" dirty="0"/>
              <a:t>Identify practical methods, using technology, to connect with your students, promote your program and create an overall value-add for the student experience and programs</a:t>
            </a:r>
          </a:p>
          <a:p>
            <a:pPr defTabSz="685800">
              <a:lnSpc>
                <a:spcPts val="3600"/>
              </a:lnSpc>
              <a:spcBef>
                <a:spcPct val="0"/>
              </a:spcBef>
              <a:defRPr/>
            </a:pPr>
            <a:endParaRPr lang="en-US" sz="3200" dirty="0"/>
          </a:p>
          <a:p>
            <a:pPr defTabSz="685800">
              <a:lnSpc>
                <a:spcPts val="3600"/>
              </a:lnSpc>
              <a:spcBef>
                <a:spcPct val="0"/>
              </a:spcBef>
              <a:defRPr/>
            </a:pPr>
            <a:r>
              <a:rPr lang="en-US" sz="3200" dirty="0"/>
              <a:t>2. Recognize how to put these methods together in a cohesive package, create systems to do the heavy lifting and to save time and resources in the process </a:t>
            </a:r>
          </a:p>
        </p:txBody>
      </p:sp>
    </p:spTree>
    <p:extLst>
      <p:ext uri="{BB962C8B-B14F-4D97-AF65-F5344CB8AC3E}">
        <p14:creationId xmlns:p14="http://schemas.microsoft.com/office/powerpoint/2010/main" val="594931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2500" y="688271"/>
            <a:ext cx="6857415" cy="1231191"/>
          </a:xfrm>
        </p:spPr>
        <p:txBody>
          <a:bodyPr>
            <a:normAutofit/>
          </a:bodyPr>
          <a:lstStyle/>
          <a:p>
            <a:r>
              <a:rPr lang="en-US" sz="6000" dirty="0"/>
              <a:t>Thank You! </a:t>
            </a:r>
          </a:p>
        </p:txBody>
      </p:sp>
      <p:sp>
        <p:nvSpPr>
          <p:cNvPr id="3" name="Subtitle 2"/>
          <p:cNvSpPr>
            <a:spLocks noGrp="1"/>
          </p:cNvSpPr>
          <p:nvPr>
            <p:ph type="subTitle" idx="1"/>
          </p:nvPr>
        </p:nvSpPr>
        <p:spPr>
          <a:xfrm>
            <a:off x="4762500" y="2594240"/>
            <a:ext cx="6629400" cy="1669519"/>
          </a:xfrm>
        </p:spPr>
        <p:txBody>
          <a:bodyPr>
            <a:noAutofit/>
          </a:bodyPr>
          <a:lstStyle/>
          <a:p>
            <a:pPr>
              <a:lnSpc>
                <a:spcPct val="100000"/>
              </a:lnSpc>
            </a:pPr>
            <a:r>
              <a:rPr lang="en-US" sz="3600" b="1" dirty="0"/>
              <a:t>Matt Baca </a:t>
            </a:r>
          </a:p>
          <a:p>
            <a:pPr>
              <a:lnSpc>
                <a:spcPct val="100000"/>
              </a:lnSpc>
            </a:pPr>
            <a:r>
              <a:rPr lang="en-US" sz="3600" dirty="0">
                <a:hlinkClick r:id="rId2">
                  <a:extLst>
                    <a:ext uri="{A12FA001-AC4F-418D-AE19-62706E023703}">
                      <ahyp:hlinkClr xmlns:ahyp="http://schemas.microsoft.com/office/drawing/2018/hyperlinkcolor" xmlns="" val="tx"/>
                    </a:ext>
                  </a:extLst>
                </a:hlinkClick>
              </a:rPr>
              <a:t>matt@mbaprepinternational.com</a:t>
            </a:r>
            <a:endParaRPr lang="en-US" sz="3600" dirty="0"/>
          </a:p>
          <a:p>
            <a:pPr>
              <a:lnSpc>
                <a:spcPct val="100000"/>
              </a:lnSpc>
            </a:pPr>
            <a:r>
              <a:rPr lang="en-US" sz="3600" dirty="0"/>
              <a:t>www.mbaprepinternational.com</a:t>
            </a:r>
          </a:p>
          <a:p>
            <a:pPr>
              <a:lnSpc>
                <a:spcPct val="100000"/>
              </a:lnSpc>
            </a:pPr>
            <a:r>
              <a:rPr lang="en-US" sz="3600" dirty="0"/>
              <a:t>720-404-8220 </a:t>
            </a:r>
          </a:p>
        </p:txBody>
      </p:sp>
      <p:sp>
        <p:nvSpPr>
          <p:cNvPr id="10" name="www.yourwebsite.com"/>
          <p:cNvSpPr txBox="1">
            <a:spLocks/>
          </p:cNvSpPr>
          <p:nvPr/>
        </p:nvSpPr>
        <p:spPr>
          <a:xfrm>
            <a:off x="4762500" y="5554133"/>
            <a:ext cx="3162300" cy="296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merage.uci.edu</a:t>
            </a:r>
          </a:p>
        </p:txBody>
      </p:sp>
    </p:spTree>
    <p:extLst>
      <p:ext uri="{BB962C8B-B14F-4D97-AF65-F5344CB8AC3E}">
        <p14:creationId xmlns:p14="http://schemas.microsoft.com/office/powerpoint/2010/main" val="201946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2BC86-A3DE-468F-B0AA-D1E99B13DA2C}"/>
              </a:ext>
            </a:extLst>
          </p:cNvPr>
          <p:cNvPicPr>
            <a:picLocks noChangeAspect="1"/>
          </p:cNvPicPr>
          <p:nvPr/>
        </p:nvPicPr>
        <p:blipFill>
          <a:blip r:embed="rId3"/>
          <a:stretch>
            <a:fillRect/>
          </a:stretch>
        </p:blipFill>
        <p:spPr>
          <a:xfrm>
            <a:off x="1059766" y="546881"/>
            <a:ext cx="9784912" cy="5764238"/>
          </a:xfrm>
          <a:prstGeom prst="rect">
            <a:avLst/>
          </a:prstGeom>
        </p:spPr>
      </p:pic>
      <p:sp>
        <p:nvSpPr>
          <p:cNvPr id="3" name="Rectangle 2">
            <a:extLst>
              <a:ext uri="{FF2B5EF4-FFF2-40B4-BE49-F238E27FC236}">
                <a16:creationId xmlns:a16="http://schemas.microsoft.com/office/drawing/2014/main" id="{D7AB8D10-5EAF-4900-87B1-2DF71D35DF4D}"/>
              </a:ext>
            </a:extLst>
          </p:cNvPr>
          <p:cNvSpPr/>
          <p:nvPr/>
        </p:nvSpPr>
        <p:spPr>
          <a:xfrm>
            <a:off x="2213318" y="1997614"/>
            <a:ext cx="7807568" cy="1505243"/>
          </a:xfrm>
          <a:prstGeom prst="rect">
            <a:avLst/>
          </a:prstGeom>
          <a:solidFill>
            <a:schemeClr val="bg1">
              <a:alpha val="0"/>
            </a:schemeClr>
          </a:solid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879B05-5325-4864-B5FC-5EF7BF7D1023}"/>
              </a:ext>
            </a:extLst>
          </p:cNvPr>
          <p:cNvPicPr>
            <a:picLocks noChangeAspect="1"/>
          </p:cNvPicPr>
          <p:nvPr/>
        </p:nvPicPr>
        <p:blipFill rotWithShape="1">
          <a:blip r:embed="rId3"/>
          <a:srcRect l="10035" t="13553" r="41995" b="48930"/>
          <a:stretch/>
        </p:blipFill>
        <p:spPr>
          <a:xfrm>
            <a:off x="1031627" y="1149746"/>
            <a:ext cx="9639769" cy="4441370"/>
          </a:xfrm>
          <a:prstGeom prst="rect">
            <a:avLst/>
          </a:prstGeom>
        </p:spPr>
      </p:pic>
      <p:sp>
        <p:nvSpPr>
          <p:cNvPr id="5" name="Rectangle 4">
            <a:extLst>
              <a:ext uri="{FF2B5EF4-FFF2-40B4-BE49-F238E27FC236}">
                <a16:creationId xmlns:a16="http://schemas.microsoft.com/office/drawing/2014/main" id="{4BEBECE2-E370-40F2-AA1E-77317F79D4FB}"/>
              </a:ext>
            </a:extLst>
          </p:cNvPr>
          <p:cNvSpPr/>
          <p:nvPr/>
        </p:nvSpPr>
        <p:spPr>
          <a:xfrm>
            <a:off x="6679029" y="2689782"/>
            <a:ext cx="3581009" cy="508894"/>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Problem Solving</a:t>
            </a:r>
          </a:p>
        </p:txBody>
      </p:sp>
      <p:sp>
        <p:nvSpPr>
          <p:cNvPr id="6" name="Rectangle 5">
            <a:extLst>
              <a:ext uri="{FF2B5EF4-FFF2-40B4-BE49-F238E27FC236}">
                <a16:creationId xmlns:a16="http://schemas.microsoft.com/office/drawing/2014/main" id="{80C7F9DB-6400-45E7-8337-55C43DEDDB2E}"/>
              </a:ext>
            </a:extLst>
          </p:cNvPr>
          <p:cNvSpPr/>
          <p:nvPr/>
        </p:nvSpPr>
        <p:spPr>
          <a:xfrm>
            <a:off x="6679028" y="3252167"/>
            <a:ext cx="3581009" cy="50889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Leadership</a:t>
            </a:r>
          </a:p>
        </p:txBody>
      </p:sp>
      <p:sp>
        <p:nvSpPr>
          <p:cNvPr id="7" name="Rectangle 6">
            <a:extLst>
              <a:ext uri="{FF2B5EF4-FFF2-40B4-BE49-F238E27FC236}">
                <a16:creationId xmlns:a16="http://schemas.microsoft.com/office/drawing/2014/main" id="{04902517-7DE3-4825-9DF4-5D71821E93BA}"/>
              </a:ext>
            </a:extLst>
          </p:cNvPr>
          <p:cNvSpPr/>
          <p:nvPr/>
        </p:nvSpPr>
        <p:spPr>
          <a:xfrm>
            <a:off x="6679029" y="3834554"/>
            <a:ext cx="3581009" cy="508894"/>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Teamwork</a:t>
            </a:r>
          </a:p>
        </p:txBody>
      </p:sp>
      <p:sp>
        <p:nvSpPr>
          <p:cNvPr id="8" name="Rectangle 7">
            <a:extLst>
              <a:ext uri="{FF2B5EF4-FFF2-40B4-BE49-F238E27FC236}">
                <a16:creationId xmlns:a16="http://schemas.microsoft.com/office/drawing/2014/main" id="{1BAA452B-FB38-400D-9DEE-F21640B18AD2}"/>
              </a:ext>
            </a:extLst>
          </p:cNvPr>
          <p:cNvSpPr/>
          <p:nvPr/>
        </p:nvSpPr>
        <p:spPr>
          <a:xfrm>
            <a:off x="6679027" y="4444126"/>
            <a:ext cx="3581009" cy="508894"/>
          </a:xfrm>
          <a:prstGeom prst="rect">
            <a:avLst/>
          </a:prstGeom>
          <a:solidFill>
            <a:srgbClr val="E5E7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Communication</a:t>
            </a:r>
          </a:p>
        </p:txBody>
      </p:sp>
      <p:sp>
        <p:nvSpPr>
          <p:cNvPr id="9" name="Rectangle 8">
            <a:extLst>
              <a:ext uri="{FF2B5EF4-FFF2-40B4-BE49-F238E27FC236}">
                <a16:creationId xmlns:a16="http://schemas.microsoft.com/office/drawing/2014/main" id="{154ECF59-EE88-40EC-A7F2-5ED8EB24D5D3}"/>
              </a:ext>
            </a:extLst>
          </p:cNvPr>
          <p:cNvSpPr/>
          <p:nvPr/>
        </p:nvSpPr>
        <p:spPr>
          <a:xfrm>
            <a:off x="6679026" y="5026513"/>
            <a:ext cx="3581009" cy="50889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Creativity</a:t>
            </a:r>
          </a:p>
        </p:txBody>
      </p:sp>
      <p:sp>
        <p:nvSpPr>
          <p:cNvPr id="10" name="Rectangle 9">
            <a:extLst>
              <a:ext uri="{FF2B5EF4-FFF2-40B4-BE49-F238E27FC236}">
                <a16:creationId xmlns:a16="http://schemas.microsoft.com/office/drawing/2014/main" id="{224EDD70-BB36-4C62-BB9F-AB11F31B7208}"/>
              </a:ext>
            </a:extLst>
          </p:cNvPr>
          <p:cNvSpPr/>
          <p:nvPr/>
        </p:nvSpPr>
        <p:spPr>
          <a:xfrm>
            <a:off x="1347322" y="2799471"/>
            <a:ext cx="4681194" cy="2735936"/>
          </a:xfrm>
          <a:prstGeom prst="rect">
            <a:avLst/>
          </a:prstGeom>
          <a:solidFill>
            <a:srgbClr val="E5E78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chemeClr val="tx1"/>
                </a:solidFill>
              </a:rPr>
              <a:t>Communication</a:t>
            </a:r>
          </a:p>
          <a:p>
            <a:pPr algn="ctr"/>
            <a:endParaRPr lang="en-US" sz="3200" b="1" dirty="0">
              <a:solidFill>
                <a:schemeClr val="tx1"/>
              </a:solidFill>
            </a:endParaRPr>
          </a:p>
          <a:p>
            <a:pPr algn="ctr"/>
            <a:endParaRPr lang="en-US" sz="3200" b="1" dirty="0">
              <a:solidFill>
                <a:schemeClr val="tx1"/>
              </a:solidFill>
            </a:endParaRPr>
          </a:p>
        </p:txBody>
      </p:sp>
      <p:sp>
        <p:nvSpPr>
          <p:cNvPr id="11" name="Rectangle 10">
            <a:extLst>
              <a:ext uri="{FF2B5EF4-FFF2-40B4-BE49-F238E27FC236}">
                <a16:creationId xmlns:a16="http://schemas.microsoft.com/office/drawing/2014/main" id="{5EE01241-6762-4FF8-BCE3-B4F9A811E1BB}"/>
              </a:ext>
            </a:extLst>
          </p:cNvPr>
          <p:cNvSpPr/>
          <p:nvPr/>
        </p:nvSpPr>
        <p:spPr>
          <a:xfrm>
            <a:off x="6679026" y="2689782"/>
            <a:ext cx="3992370" cy="2901334"/>
          </a:xfrm>
          <a:prstGeom prst="rect">
            <a:avLst/>
          </a:prstGeom>
          <a:solidFill>
            <a:srgbClr val="E5E7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a:solidFill>
                <a:schemeClr val="tx1"/>
              </a:solidFill>
            </a:endParaRPr>
          </a:p>
        </p:txBody>
      </p:sp>
      <p:sp>
        <p:nvSpPr>
          <p:cNvPr id="12" name="Rectangle 11">
            <a:extLst>
              <a:ext uri="{FF2B5EF4-FFF2-40B4-BE49-F238E27FC236}">
                <a16:creationId xmlns:a16="http://schemas.microsoft.com/office/drawing/2014/main" id="{7057BDBA-F288-4267-AC13-148D28C2DBBA}"/>
              </a:ext>
            </a:extLst>
          </p:cNvPr>
          <p:cNvSpPr/>
          <p:nvPr/>
        </p:nvSpPr>
        <p:spPr>
          <a:xfrm>
            <a:off x="6887341" y="4726553"/>
            <a:ext cx="3601055" cy="804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Behavioral Interviews </a:t>
            </a:r>
          </a:p>
        </p:txBody>
      </p:sp>
      <p:sp>
        <p:nvSpPr>
          <p:cNvPr id="13" name="Rectangle 12">
            <a:extLst>
              <a:ext uri="{FF2B5EF4-FFF2-40B4-BE49-F238E27FC236}">
                <a16:creationId xmlns:a16="http://schemas.microsoft.com/office/drawing/2014/main" id="{8E54813A-1A98-45D3-B978-636ACF9F9243}"/>
              </a:ext>
            </a:extLst>
          </p:cNvPr>
          <p:cNvSpPr/>
          <p:nvPr/>
        </p:nvSpPr>
        <p:spPr>
          <a:xfrm>
            <a:off x="6859697" y="2870044"/>
            <a:ext cx="3601055" cy="804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Presentations</a:t>
            </a:r>
          </a:p>
        </p:txBody>
      </p:sp>
      <p:sp>
        <p:nvSpPr>
          <p:cNvPr id="14" name="Rectangle 13">
            <a:extLst>
              <a:ext uri="{FF2B5EF4-FFF2-40B4-BE49-F238E27FC236}">
                <a16:creationId xmlns:a16="http://schemas.microsoft.com/office/drawing/2014/main" id="{AC35CBC7-2E93-4E66-98B0-053CDE091DD6}"/>
              </a:ext>
            </a:extLst>
          </p:cNvPr>
          <p:cNvSpPr/>
          <p:nvPr/>
        </p:nvSpPr>
        <p:spPr>
          <a:xfrm>
            <a:off x="6859696" y="3792993"/>
            <a:ext cx="3601055" cy="804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Networking </a:t>
            </a:r>
          </a:p>
        </p:txBody>
      </p:sp>
      <p:sp>
        <p:nvSpPr>
          <p:cNvPr id="15" name="Rectangle 14">
            <a:extLst>
              <a:ext uri="{FF2B5EF4-FFF2-40B4-BE49-F238E27FC236}">
                <a16:creationId xmlns:a16="http://schemas.microsoft.com/office/drawing/2014/main" id="{02B86A2B-A946-435D-B31D-4622CF8696C7}"/>
              </a:ext>
            </a:extLst>
          </p:cNvPr>
          <p:cNvSpPr/>
          <p:nvPr/>
        </p:nvSpPr>
        <p:spPr>
          <a:xfrm>
            <a:off x="1887391" y="4236374"/>
            <a:ext cx="3601055" cy="804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Storytelling</a:t>
            </a:r>
          </a:p>
        </p:txBody>
      </p:sp>
    </p:spTree>
    <p:extLst>
      <p:ext uri="{BB962C8B-B14F-4D97-AF65-F5344CB8AC3E}">
        <p14:creationId xmlns:p14="http://schemas.microsoft.com/office/powerpoint/2010/main" val="292272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DA3055-A71C-4B0F-B70C-97F7751D154A}"/>
              </a:ext>
            </a:extLst>
          </p:cNvPr>
          <p:cNvGraphicFramePr>
            <a:graphicFrameLocks noGrp="1"/>
          </p:cNvGraphicFramePr>
          <p:nvPr/>
        </p:nvGraphicFramePr>
        <p:xfrm>
          <a:off x="389466" y="1296457"/>
          <a:ext cx="11365212" cy="4693525"/>
        </p:xfrm>
        <a:graphic>
          <a:graphicData uri="http://schemas.openxmlformats.org/drawingml/2006/table">
            <a:tbl>
              <a:tblPr firstRow="1" bandRow="1">
                <a:tableStyleId>{5C22544A-7EE6-4342-B048-85BDC9FD1C3A}</a:tableStyleId>
              </a:tblPr>
              <a:tblGrid>
                <a:gridCol w="5682606">
                  <a:extLst>
                    <a:ext uri="{9D8B030D-6E8A-4147-A177-3AD203B41FA5}">
                      <a16:colId xmlns:a16="http://schemas.microsoft.com/office/drawing/2014/main" val="3943909397"/>
                    </a:ext>
                  </a:extLst>
                </a:gridCol>
                <a:gridCol w="5682606">
                  <a:extLst>
                    <a:ext uri="{9D8B030D-6E8A-4147-A177-3AD203B41FA5}">
                      <a16:colId xmlns:a16="http://schemas.microsoft.com/office/drawing/2014/main" val="1059750269"/>
                    </a:ext>
                  </a:extLst>
                </a:gridCol>
              </a:tblGrid>
              <a:tr h="938705">
                <a:tc>
                  <a:txBody>
                    <a:bodyPr/>
                    <a:lstStyle/>
                    <a:p>
                      <a:r>
                        <a:rPr lang="en-US" sz="3600" dirty="0">
                          <a:latin typeface="Franklin Gothic Book" panose="020B0503020102020204" pitchFamily="34" charset="0"/>
                        </a:rPr>
                        <a:t>REPORT FRAMEWORK</a:t>
                      </a:r>
                    </a:p>
                  </a:txBody>
                  <a:tcPr/>
                </a:tc>
                <a:tc>
                  <a:txBody>
                    <a:bodyPr/>
                    <a:lstStyle/>
                    <a:p>
                      <a:r>
                        <a:rPr lang="en-US" sz="3600" b="1" kern="1200" dirty="0">
                          <a:solidFill>
                            <a:schemeClr val="lt1"/>
                          </a:solidFill>
                          <a:latin typeface="Franklin Gothic Book" panose="020B0503020102020204" pitchFamily="34" charset="0"/>
                          <a:ea typeface="+mn-ea"/>
                          <a:cs typeface="+mn-cs"/>
                        </a:rPr>
                        <a:t>STORY FRAMEWORK</a:t>
                      </a:r>
                    </a:p>
                  </a:txBody>
                  <a:tcPr/>
                </a:tc>
                <a:extLst>
                  <a:ext uri="{0D108BD9-81ED-4DB2-BD59-A6C34878D82A}">
                    <a16:rowId xmlns:a16="http://schemas.microsoft.com/office/drawing/2014/main" val="3994237202"/>
                  </a:ext>
                </a:extLst>
              </a:tr>
              <a:tr h="938705">
                <a:tc>
                  <a:txBody>
                    <a:bodyPr/>
                    <a:lstStyle/>
                    <a:p>
                      <a:endParaRPr lang="en-US" sz="3600" dirty="0">
                        <a:latin typeface="Franklin Gothic Medium" panose="020B0603020102020204" pitchFamily="34" charset="0"/>
                      </a:endParaRPr>
                    </a:p>
                  </a:txBody>
                  <a:tcPr/>
                </a:tc>
                <a:tc>
                  <a:txBody>
                    <a:bodyPr/>
                    <a:lstStyle/>
                    <a:p>
                      <a:endParaRPr lang="en-US" sz="3600" dirty="0">
                        <a:latin typeface="Franklin Gothic Medium" panose="020B0603020102020204" pitchFamily="34" charset="0"/>
                      </a:endParaRPr>
                    </a:p>
                  </a:txBody>
                  <a:tcPr/>
                </a:tc>
                <a:extLst>
                  <a:ext uri="{0D108BD9-81ED-4DB2-BD59-A6C34878D82A}">
                    <a16:rowId xmlns:a16="http://schemas.microsoft.com/office/drawing/2014/main" val="3335929629"/>
                  </a:ext>
                </a:extLst>
              </a:tr>
              <a:tr h="938705">
                <a:tc>
                  <a:txBody>
                    <a:bodyPr/>
                    <a:lstStyle/>
                    <a:p>
                      <a:endParaRPr lang="en-US" sz="3600" dirty="0">
                        <a:latin typeface="Franklin Gothic Medium" panose="020B0603020102020204" pitchFamily="34" charset="0"/>
                      </a:endParaRPr>
                    </a:p>
                  </a:txBody>
                  <a:tcPr/>
                </a:tc>
                <a:tc>
                  <a:txBody>
                    <a:bodyPr/>
                    <a:lstStyle/>
                    <a:p>
                      <a:endParaRPr lang="en-US" sz="3600" dirty="0">
                        <a:latin typeface="Franklin Gothic Medium" panose="020B0603020102020204" pitchFamily="34" charset="0"/>
                      </a:endParaRPr>
                    </a:p>
                  </a:txBody>
                  <a:tcPr/>
                </a:tc>
                <a:extLst>
                  <a:ext uri="{0D108BD9-81ED-4DB2-BD59-A6C34878D82A}">
                    <a16:rowId xmlns:a16="http://schemas.microsoft.com/office/drawing/2014/main" val="3889627822"/>
                  </a:ext>
                </a:extLst>
              </a:tr>
              <a:tr h="938705">
                <a:tc>
                  <a:txBody>
                    <a:bodyPr/>
                    <a:lstStyle/>
                    <a:p>
                      <a:endParaRPr lang="en-US" sz="3600" dirty="0">
                        <a:latin typeface="Franklin Gothic Medium" panose="020B0603020102020204" pitchFamily="34" charset="0"/>
                      </a:endParaRPr>
                    </a:p>
                  </a:txBody>
                  <a:tcPr/>
                </a:tc>
                <a:tc>
                  <a:txBody>
                    <a:bodyPr/>
                    <a:lstStyle/>
                    <a:p>
                      <a:endParaRPr lang="en-US" sz="3600" dirty="0">
                        <a:latin typeface="Franklin Gothic Medium" panose="020B0603020102020204" pitchFamily="34" charset="0"/>
                      </a:endParaRPr>
                    </a:p>
                  </a:txBody>
                  <a:tcPr/>
                </a:tc>
                <a:extLst>
                  <a:ext uri="{0D108BD9-81ED-4DB2-BD59-A6C34878D82A}">
                    <a16:rowId xmlns:a16="http://schemas.microsoft.com/office/drawing/2014/main" val="2454492124"/>
                  </a:ext>
                </a:extLst>
              </a:tr>
              <a:tr h="938705">
                <a:tc>
                  <a:txBody>
                    <a:bodyPr/>
                    <a:lstStyle/>
                    <a:p>
                      <a:endParaRPr lang="en-US" sz="3600" dirty="0">
                        <a:latin typeface="Franklin Gothic Medium" panose="020B0603020102020204" pitchFamily="34" charset="0"/>
                      </a:endParaRPr>
                    </a:p>
                  </a:txBody>
                  <a:tcPr/>
                </a:tc>
                <a:tc>
                  <a:txBody>
                    <a:bodyPr/>
                    <a:lstStyle/>
                    <a:p>
                      <a:endParaRPr lang="en-US" sz="3600" dirty="0">
                        <a:latin typeface="Franklin Gothic Medium" panose="020B0603020102020204" pitchFamily="34" charset="0"/>
                      </a:endParaRPr>
                    </a:p>
                  </a:txBody>
                  <a:tcPr/>
                </a:tc>
                <a:extLst>
                  <a:ext uri="{0D108BD9-81ED-4DB2-BD59-A6C34878D82A}">
                    <a16:rowId xmlns:a16="http://schemas.microsoft.com/office/drawing/2014/main" val="3439609444"/>
                  </a:ext>
                </a:extLst>
              </a:tr>
            </a:tbl>
          </a:graphicData>
        </a:graphic>
      </p:graphicFrame>
      <p:sp>
        <p:nvSpPr>
          <p:cNvPr id="2" name="Rectangle 1">
            <a:extLst>
              <a:ext uri="{FF2B5EF4-FFF2-40B4-BE49-F238E27FC236}">
                <a16:creationId xmlns:a16="http://schemas.microsoft.com/office/drawing/2014/main" id="{4842FB08-95F3-492E-9031-A1B0D50ED23C}"/>
              </a:ext>
            </a:extLst>
          </p:cNvPr>
          <p:cNvSpPr/>
          <p:nvPr/>
        </p:nvSpPr>
        <p:spPr>
          <a:xfrm>
            <a:off x="590843" y="2396938"/>
            <a:ext cx="5345723" cy="67524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TOPICAL</a:t>
            </a:r>
          </a:p>
        </p:txBody>
      </p:sp>
      <p:sp>
        <p:nvSpPr>
          <p:cNvPr id="5" name="Rectangle 4">
            <a:extLst>
              <a:ext uri="{FF2B5EF4-FFF2-40B4-BE49-F238E27FC236}">
                <a16:creationId xmlns:a16="http://schemas.microsoft.com/office/drawing/2014/main" id="{627E624D-8E56-4FCA-A2FA-0DC3271AB50A}"/>
              </a:ext>
            </a:extLst>
          </p:cNvPr>
          <p:cNvSpPr/>
          <p:nvPr/>
        </p:nvSpPr>
        <p:spPr>
          <a:xfrm>
            <a:off x="6221997" y="2394593"/>
            <a:ext cx="5345723"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NARRATIVE</a:t>
            </a:r>
          </a:p>
        </p:txBody>
      </p:sp>
      <p:sp>
        <p:nvSpPr>
          <p:cNvPr id="6" name="Rectangle 5">
            <a:extLst>
              <a:ext uri="{FF2B5EF4-FFF2-40B4-BE49-F238E27FC236}">
                <a16:creationId xmlns:a16="http://schemas.microsoft.com/office/drawing/2014/main" id="{2CBA3121-AF07-4EE9-9A75-C1C5FFE3E435}"/>
              </a:ext>
            </a:extLst>
          </p:cNvPr>
          <p:cNvSpPr/>
          <p:nvPr/>
        </p:nvSpPr>
        <p:spPr>
          <a:xfrm>
            <a:off x="572345" y="3381363"/>
            <a:ext cx="5345723" cy="67524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dirty="0"/>
              <a:t>DATA</a:t>
            </a:r>
          </a:p>
        </p:txBody>
      </p:sp>
      <p:sp>
        <p:nvSpPr>
          <p:cNvPr id="7" name="Rectangle 6">
            <a:extLst>
              <a:ext uri="{FF2B5EF4-FFF2-40B4-BE49-F238E27FC236}">
                <a16:creationId xmlns:a16="http://schemas.microsoft.com/office/drawing/2014/main" id="{3E9483AB-7541-41DC-8636-0EDB1D797061}"/>
              </a:ext>
            </a:extLst>
          </p:cNvPr>
          <p:cNvSpPr/>
          <p:nvPr/>
        </p:nvSpPr>
        <p:spPr>
          <a:xfrm>
            <a:off x="6287905" y="3366980"/>
            <a:ext cx="5345723"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MEANING</a:t>
            </a:r>
          </a:p>
        </p:txBody>
      </p:sp>
      <p:sp>
        <p:nvSpPr>
          <p:cNvPr id="8" name="Rectangle 7">
            <a:extLst>
              <a:ext uri="{FF2B5EF4-FFF2-40B4-BE49-F238E27FC236}">
                <a16:creationId xmlns:a16="http://schemas.microsoft.com/office/drawing/2014/main" id="{AA0B0C4A-BF2B-4D63-8D74-9115BF45B629}"/>
              </a:ext>
            </a:extLst>
          </p:cNvPr>
          <p:cNvSpPr/>
          <p:nvPr/>
        </p:nvSpPr>
        <p:spPr>
          <a:xfrm>
            <a:off x="590843" y="4295449"/>
            <a:ext cx="5345723" cy="67524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dirty="0"/>
              <a:t>INFORMATION</a:t>
            </a:r>
          </a:p>
        </p:txBody>
      </p:sp>
      <p:sp>
        <p:nvSpPr>
          <p:cNvPr id="9" name="Rectangle 8">
            <a:extLst>
              <a:ext uri="{FF2B5EF4-FFF2-40B4-BE49-F238E27FC236}">
                <a16:creationId xmlns:a16="http://schemas.microsoft.com/office/drawing/2014/main" id="{17906C53-E49E-4D79-BD60-568542711915}"/>
              </a:ext>
            </a:extLst>
          </p:cNvPr>
          <p:cNvSpPr/>
          <p:nvPr/>
        </p:nvSpPr>
        <p:spPr>
          <a:xfrm>
            <a:off x="6221997" y="4295449"/>
            <a:ext cx="5345723"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STORY</a:t>
            </a:r>
          </a:p>
        </p:txBody>
      </p:sp>
      <p:sp>
        <p:nvSpPr>
          <p:cNvPr id="10" name="Rectangle 9">
            <a:extLst>
              <a:ext uri="{FF2B5EF4-FFF2-40B4-BE49-F238E27FC236}">
                <a16:creationId xmlns:a16="http://schemas.microsoft.com/office/drawing/2014/main" id="{4D89E1AA-3C61-4C7D-B451-D084E44364FC}"/>
              </a:ext>
            </a:extLst>
          </p:cNvPr>
          <p:cNvSpPr/>
          <p:nvPr/>
        </p:nvSpPr>
        <p:spPr>
          <a:xfrm>
            <a:off x="535796" y="5251739"/>
            <a:ext cx="5345723" cy="67524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dirty="0"/>
              <a:t>FACT</a:t>
            </a:r>
          </a:p>
        </p:txBody>
      </p:sp>
      <p:sp>
        <p:nvSpPr>
          <p:cNvPr id="11" name="Rectangle 10">
            <a:extLst>
              <a:ext uri="{FF2B5EF4-FFF2-40B4-BE49-F238E27FC236}">
                <a16:creationId xmlns:a16="http://schemas.microsoft.com/office/drawing/2014/main" id="{CFF8D931-F9A7-4368-BB95-7C511F550F8C}"/>
              </a:ext>
            </a:extLst>
          </p:cNvPr>
          <p:cNvSpPr/>
          <p:nvPr/>
        </p:nvSpPr>
        <p:spPr>
          <a:xfrm>
            <a:off x="6221997" y="5223918"/>
            <a:ext cx="5345723" cy="675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METAPHOR</a:t>
            </a:r>
          </a:p>
        </p:txBody>
      </p:sp>
    </p:spTree>
    <p:extLst>
      <p:ext uri="{BB962C8B-B14F-4D97-AF65-F5344CB8AC3E}">
        <p14:creationId xmlns:p14="http://schemas.microsoft.com/office/powerpoint/2010/main" val="286355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ww.yourwebsite.com"/>
          <p:cNvSpPr txBox="1">
            <a:spLocks/>
          </p:cNvSpPr>
          <p:nvPr/>
        </p:nvSpPr>
        <p:spPr>
          <a:xfrm>
            <a:off x="7923317" y="6430400"/>
            <a:ext cx="3162300" cy="296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dirty="0">
                <a:solidFill>
                  <a:srgbClr val="003468"/>
                </a:solidFill>
              </a:rPr>
              <a:t>merage.uci.edu</a:t>
            </a:r>
          </a:p>
        </p:txBody>
      </p:sp>
      <p:sp>
        <p:nvSpPr>
          <p:cNvPr id="5" name="Rectangle 4">
            <a:extLst>
              <a:ext uri="{FF2B5EF4-FFF2-40B4-BE49-F238E27FC236}">
                <a16:creationId xmlns:a16="http://schemas.microsoft.com/office/drawing/2014/main" id="{08E5BA3B-7FB2-4CAE-AFDF-6BFD818BC200}"/>
              </a:ext>
            </a:extLst>
          </p:cNvPr>
          <p:cNvSpPr/>
          <p:nvPr/>
        </p:nvSpPr>
        <p:spPr>
          <a:xfrm>
            <a:off x="423880" y="4935236"/>
            <a:ext cx="2001078" cy="671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Setup</a:t>
            </a:r>
          </a:p>
        </p:txBody>
      </p:sp>
      <p:sp>
        <p:nvSpPr>
          <p:cNvPr id="3" name="Freeform: Shape 2">
            <a:extLst>
              <a:ext uri="{FF2B5EF4-FFF2-40B4-BE49-F238E27FC236}">
                <a16:creationId xmlns:a16="http://schemas.microsoft.com/office/drawing/2014/main" id="{DA793250-CEC3-423F-8304-2A110A528A93}"/>
              </a:ext>
            </a:extLst>
          </p:cNvPr>
          <p:cNvSpPr/>
          <p:nvPr/>
        </p:nvSpPr>
        <p:spPr>
          <a:xfrm>
            <a:off x="159026" y="806860"/>
            <a:ext cx="11635409" cy="4653369"/>
          </a:xfrm>
          <a:custGeom>
            <a:avLst/>
            <a:gdLst>
              <a:gd name="connsiteX0" fmla="*/ 0 w 11635409"/>
              <a:gd name="connsiteY0" fmla="*/ 3871157 h 4653369"/>
              <a:gd name="connsiteX1" fmla="*/ 1656522 w 11635409"/>
              <a:gd name="connsiteY1" fmla="*/ 3844653 h 4653369"/>
              <a:gd name="connsiteX2" fmla="*/ 2464904 w 11635409"/>
              <a:gd name="connsiteY2" fmla="*/ 2479679 h 4653369"/>
              <a:gd name="connsiteX3" fmla="*/ 3299791 w 11635409"/>
              <a:gd name="connsiteY3" fmla="*/ 4374740 h 4653369"/>
              <a:gd name="connsiteX4" fmla="*/ 5459896 w 11635409"/>
              <a:gd name="connsiteY4" fmla="*/ 1523 h 4653369"/>
              <a:gd name="connsiteX5" fmla="*/ 7156174 w 11635409"/>
              <a:gd name="connsiteY5" fmla="*/ 3857905 h 4653369"/>
              <a:gd name="connsiteX6" fmla="*/ 8587409 w 11635409"/>
              <a:gd name="connsiteY6" fmla="*/ 2095366 h 4653369"/>
              <a:gd name="connsiteX7" fmla="*/ 9435548 w 11635409"/>
              <a:gd name="connsiteY7" fmla="*/ 2996514 h 4653369"/>
              <a:gd name="connsiteX8" fmla="*/ 10363200 w 11635409"/>
              <a:gd name="connsiteY8" fmla="*/ 4454253 h 4653369"/>
              <a:gd name="connsiteX9" fmla="*/ 11635409 w 11635409"/>
              <a:gd name="connsiteY9" fmla="*/ 4639783 h 4653369"/>
              <a:gd name="connsiteX10" fmla="*/ 11635409 w 11635409"/>
              <a:gd name="connsiteY10" fmla="*/ 4639783 h 4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5409" h="4653369">
                <a:moveTo>
                  <a:pt x="0" y="3871157"/>
                </a:moveTo>
                <a:cubicBezTo>
                  <a:pt x="622852" y="3973861"/>
                  <a:pt x="1245705" y="4076566"/>
                  <a:pt x="1656522" y="3844653"/>
                </a:cubicBezTo>
                <a:cubicBezTo>
                  <a:pt x="2067339" y="3612740"/>
                  <a:pt x="2191026" y="2391331"/>
                  <a:pt x="2464904" y="2479679"/>
                </a:cubicBezTo>
                <a:cubicBezTo>
                  <a:pt x="2738782" y="2568027"/>
                  <a:pt x="2800626" y="4787766"/>
                  <a:pt x="3299791" y="4374740"/>
                </a:cubicBezTo>
                <a:cubicBezTo>
                  <a:pt x="3798956" y="3961714"/>
                  <a:pt x="4817166" y="87662"/>
                  <a:pt x="5459896" y="1523"/>
                </a:cubicBezTo>
                <a:cubicBezTo>
                  <a:pt x="6102626" y="-84616"/>
                  <a:pt x="6634922" y="3508931"/>
                  <a:pt x="7156174" y="3857905"/>
                </a:cubicBezTo>
                <a:cubicBezTo>
                  <a:pt x="7677426" y="4206879"/>
                  <a:pt x="8207513" y="2238931"/>
                  <a:pt x="8587409" y="2095366"/>
                </a:cubicBezTo>
                <a:cubicBezTo>
                  <a:pt x="8967305" y="1951801"/>
                  <a:pt x="9139583" y="2603366"/>
                  <a:pt x="9435548" y="2996514"/>
                </a:cubicBezTo>
                <a:cubicBezTo>
                  <a:pt x="9731513" y="3389662"/>
                  <a:pt x="9996557" y="4180375"/>
                  <a:pt x="10363200" y="4454253"/>
                </a:cubicBezTo>
                <a:cubicBezTo>
                  <a:pt x="10729843" y="4728131"/>
                  <a:pt x="11635409" y="4639783"/>
                  <a:pt x="11635409" y="4639783"/>
                </a:cubicBezTo>
                <a:lnTo>
                  <a:pt x="11635409" y="4639783"/>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3A8945-C281-4F43-BD89-31C605BF23B7}"/>
              </a:ext>
            </a:extLst>
          </p:cNvPr>
          <p:cNvSpPr/>
          <p:nvPr/>
        </p:nvSpPr>
        <p:spPr>
          <a:xfrm>
            <a:off x="4770782" y="5494688"/>
            <a:ext cx="2411896" cy="106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Three Acts </a:t>
            </a:r>
          </a:p>
        </p:txBody>
      </p:sp>
      <p:cxnSp>
        <p:nvCxnSpPr>
          <p:cNvPr id="7" name="Straight Connector 6">
            <a:extLst>
              <a:ext uri="{FF2B5EF4-FFF2-40B4-BE49-F238E27FC236}">
                <a16:creationId xmlns:a16="http://schemas.microsoft.com/office/drawing/2014/main" id="{C3A83CAB-AF15-48C5-B111-ADC225EA274A}"/>
              </a:ext>
            </a:extLst>
          </p:cNvPr>
          <p:cNvCxnSpPr>
            <a:cxnSpLocks/>
          </p:cNvCxnSpPr>
          <p:nvPr/>
        </p:nvCxnSpPr>
        <p:spPr>
          <a:xfrm>
            <a:off x="3326296" y="318052"/>
            <a:ext cx="0" cy="5923722"/>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F9D314C6-5E04-47D3-8577-C31CB25531CF}"/>
              </a:ext>
            </a:extLst>
          </p:cNvPr>
          <p:cNvCxnSpPr>
            <a:cxnSpLocks/>
          </p:cNvCxnSpPr>
          <p:nvPr/>
        </p:nvCxnSpPr>
        <p:spPr>
          <a:xfrm>
            <a:off x="7923317" y="271632"/>
            <a:ext cx="0" cy="5923722"/>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Arrow: Right 11">
            <a:extLst>
              <a:ext uri="{FF2B5EF4-FFF2-40B4-BE49-F238E27FC236}">
                <a16:creationId xmlns:a16="http://schemas.microsoft.com/office/drawing/2014/main" id="{1E7EA7E5-DF35-4FFC-AC0A-3BD93036DC8E}"/>
              </a:ext>
            </a:extLst>
          </p:cNvPr>
          <p:cNvSpPr/>
          <p:nvPr/>
        </p:nvSpPr>
        <p:spPr>
          <a:xfrm rot="17457224">
            <a:off x="2538922" y="2058187"/>
            <a:ext cx="2791747" cy="1056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INCREASING TENSION</a:t>
            </a:r>
          </a:p>
        </p:txBody>
      </p:sp>
      <p:sp>
        <p:nvSpPr>
          <p:cNvPr id="13" name="Rectangle 12">
            <a:extLst>
              <a:ext uri="{FF2B5EF4-FFF2-40B4-BE49-F238E27FC236}">
                <a16:creationId xmlns:a16="http://schemas.microsoft.com/office/drawing/2014/main" id="{F8321206-2ECF-4070-B920-5389972E29DB}"/>
              </a:ext>
            </a:extLst>
          </p:cNvPr>
          <p:cNvSpPr/>
          <p:nvPr/>
        </p:nvSpPr>
        <p:spPr>
          <a:xfrm>
            <a:off x="768438" y="139684"/>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 </a:t>
            </a:r>
          </a:p>
        </p:txBody>
      </p:sp>
      <p:sp>
        <p:nvSpPr>
          <p:cNvPr id="14" name="Rectangle 13">
            <a:extLst>
              <a:ext uri="{FF2B5EF4-FFF2-40B4-BE49-F238E27FC236}">
                <a16:creationId xmlns:a16="http://schemas.microsoft.com/office/drawing/2014/main" id="{4013B9AF-BD78-4F03-8A0D-983B8F7E61DA}"/>
              </a:ext>
            </a:extLst>
          </p:cNvPr>
          <p:cNvSpPr/>
          <p:nvPr/>
        </p:nvSpPr>
        <p:spPr>
          <a:xfrm>
            <a:off x="6374661" y="772401"/>
            <a:ext cx="1827311" cy="54977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Climax</a:t>
            </a:r>
          </a:p>
        </p:txBody>
      </p:sp>
      <p:sp>
        <p:nvSpPr>
          <p:cNvPr id="16" name="Rectangle 15">
            <a:extLst>
              <a:ext uri="{FF2B5EF4-FFF2-40B4-BE49-F238E27FC236}">
                <a16:creationId xmlns:a16="http://schemas.microsoft.com/office/drawing/2014/main" id="{EC2543CD-5E0A-495F-8223-59CF168FABF1}"/>
              </a:ext>
            </a:extLst>
          </p:cNvPr>
          <p:cNvSpPr/>
          <p:nvPr/>
        </p:nvSpPr>
        <p:spPr>
          <a:xfrm>
            <a:off x="9316456" y="150323"/>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III </a:t>
            </a:r>
          </a:p>
        </p:txBody>
      </p:sp>
      <p:sp>
        <p:nvSpPr>
          <p:cNvPr id="17" name="Rectangle 16">
            <a:extLst>
              <a:ext uri="{FF2B5EF4-FFF2-40B4-BE49-F238E27FC236}">
                <a16:creationId xmlns:a16="http://schemas.microsoft.com/office/drawing/2014/main" id="{F8365BF5-D003-409B-9858-8FDC8C76F5EF}"/>
              </a:ext>
            </a:extLst>
          </p:cNvPr>
          <p:cNvSpPr/>
          <p:nvPr/>
        </p:nvSpPr>
        <p:spPr>
          <a:xfrm>
            <a:off x="4571641" y="150324"/>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II </a:t>
            </a:r>
          </a:p>
        </p:txBody>
      </p:sp>
      <p:sp>
        <p:nvSpPr>
          <p:cNvPr id="18" name="Rectangle 17">
            <a:extLst>
              <a:ext uri="{FF2B5EF4-FFF2-40B4-BE49-F238E27FC236}">
                <a16:creationId xmlns:a16="http://schemas.microsoft.com/office/drawing/2014/main" id="{3E7F52E8-561E-48EF-8C58-21A4AA121EDC}"/>
              </a:ext>
            </a:extLst>
          </p:cNvPr>
          <p:cNvSpPr/>
          <p:nvPr/>
        </p:nvSpPr>
        <p:spPr>
          <a:xfrm>
            <a:off x="4648890" y="4365874"/>
            <a:ext cx="2679562" cy="5497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Denouement</a:t>
            </a:r>
          </a:p>
        </p:txBody>
      </p:sp>
      <p:sp>
        <p:nvSpPr>
          <p:cNvPr id="19" name="Arrow: Right 18">
            <a:extLst>
              <a:ext uri="{FF2B5EF4-FFF2-40B4-BE49-F238E27FC236}">
                <a16:creationId xmlns:a16="http://schemas.microsoft.com/office/drawing/2014/main" id="{220AA323-673D-48FE-8882-B8F82A43B404}"/>
              </a:ext>
            </a:extLst>
          </p:cNvPr>
          <p:cNvSpPr/>
          <p:nvPr/>
        </p:nvSpPr>
        <p:spPr>
          <a:xfrm rot="4034650">
            <a:off x="5698479" y="2444991"/>
            <a:ext cx="2863343" cy="890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EVERYTHING CHANGES</a:t>
            </a:r>
          </a:p>
        </p:txBody>
      </p:sp>
    </p:spTree>
    <p:extLst>
      <p:ext uri="{BB962C8B-B14F-4D97-AF65-F5344CB8AC3E}">
        <p14:creationId xmlns:p14="http://schemas.microsoft.com/office/powerpoint/2010/main" val="7950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ww.yourwebsite.com"/>
          <p:cNvSpPr txBox="1">
            <a:spLocks/>
          </p:cNvSpPr>
          <p:nvPr/>
        </p:nvSpPr>
        <p:spPr>
          <a:xfrm>
            <a:off x="7923317" y="6430400"/>
            <a:ext cx="3162300" cy="296333"/>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800" b="1" dirty="0">
                <a:solidFill>
                  <a:srgbClr val="003468"/>
                </a:solidFill>
              </a:rPr>
              <a:t>merage.uci.edu</a:t>
            </a:r>
          </a:p>
        </p:txBody>
      </p:sp>
      <p:sp>
        <p:nvSpPr>
          <p:cNvPr id="5" name="Rectangle 4">
            <a:extLst>
              <a:ext uri="{FF2B5EF4-FFF2-40B4-BE49-F238E27FC236}">
                <a16:creationId xmlns:a16="http://schemas.microsoft.com/office/drawing/2014/main" id="{08E5BA3B-7FB2-4CAE-AFDF-6BFD818BC200}"/>
              </a:ext>
            </a:extLst>
          </p:cNvPr>
          <p:cNvSpPr/>
          <p:nvPr/>
        </p:nvSpPr>
        <p:spPr>
          <a:xfrm>
            <a:off x="423880" y="4935236"/>
            <a:ext cx="2001078" cy="671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Setup</a:t>
            </a:r>
          </a:p>
        </p:txBody>
      </p:sp>
      <p:sp>
        <p:nvSpPr>
          <p:cNvPr id="3" name="Freeform: Shape 2">
            <a:extLst>
              <a:ext uri="{FF2B5EF4-FFF2-40B4-BE49-F238E27FC236}">
                <a16:creationId xmlns:a16="http://schemas.microsoft.com/office/drawing/2014/main" id="{DA793250-CEC3-423F-8304-2A110A528A93}"/>
              </a:ext>
            </a:extLst>
          </p:cNvPr>
          <p:cNvSpPr/>
          <p:nvPr/>
        </p:nvSpPr>
        <p:spPr>
          <a:xfrm>
            <a:off x="159026" y="806860"/>
            <a:ext cx="11635409" cy="4653369"/>
          </a:xfrm>
          <a:custGeom>
            <a:avLst/>
            <a:gdLst>
              <a:gd name="connsiteX0" fmla="*/ 0 w 11635409"/>
              <a:gd name="connsiteY0" fmla="*/ 3871157 h 4653369"/>
              <a:gd name="connsiteX1" fmla="*/ 1656522 w 11635409"/>
              <a:gd name="connsiteY1" fmla="*/ 3844653 h 4653369"/>
              <a:gd name="connsiteX2" fmla="*/ 2464904 w 11635409"/>
              <a:gd name="connsiteY2" fmla="*/ 2479679 h 4653369"/>
              <a:gd name="connsiteX3" fmla="*/ 3299791 w 11635409"/>
              <a:gd name="connsiteY3" fmla="*/ 4374740 h 4653369"/>
              <a:gd name="connsiteX4" fmla="*/ 5459896 w 11635409"/>
              <a:gd name="connsiteY4" fmla="*/ 1523 h 4653369"/>
              <a:gd name="connsiteX5" fmla="*/ 7156174 w 11635409"/>
              <a:gd name="connsiteY5" fmla="*/ 3857905 h 4653369"/>
              <a:gd name="connsiteX6" fmla="*/ 8587409 w 11635409"/>
              <a:gd name="connsiteY6" fmla="*/ 2095366 h 4653369"/>
              <a:gd name="connsiteX7" fmla="*/ 9435548 w 11635409"/>
              <a:gd name="connsiteY7" fmla="*/ 2996514 h 4653369"/>
              <a:gd name="connsiteX8" fmla="*/ 10363200 w 11635409"/>
              <a:gd name="connsiteY8" fmla="*/ 4454253 h 4653369"/>
              <a:gd name="connsiteX9" fmla="*/ 11635409 w 11635409"/>
              <a:gd name="connsiteY9" fmla="*/ 4639783 h 4653369"/>
              <a:gd name="connsiteX10" fmla="*/ 11635409 w 11635409"/>
              <a:gd name="connsiteY10" fmla="*/ 4639783 h 4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5409" h="4653369">
                <a:moveTo>
                  <a:pt x="0" y="3871157"/>
                </a:moveTo>
                <a:cubicBezTo>
                  <a:pt x="622852" y="3973861"/>
                  <a:pt x="1245705" y="4076566"/>
                  <a:pt x="1656522" y="3844653"/>
                </a:cubicBezTo>
                <a:cubicBezTo>
                  <a:pt x="2067339" y="3612740"/>
                  <a:pt x="2191026" y="2391331"/>
                  <a:pt x="2464904" y="2479679"/>
                </a:cubicBezTo>
                <a:cubicBezTo>
                  <a:pt x="2738782" y="2568027"/>
                  <a:pt x="2800626" y="4787766"/>
                  <a:pt x="3299791" y="4374740"/>
                </a:cubicBezTo>
                <a:cubicBezTo>
                  <a:pt x="3798956" y="3961714"/>
                  <a:pt x="4817166" y="87662"/>
                  <a:pt x="5459896" y="1523"/>
                </a:cubicBezTo>
                <a:cubicBezTo>
                  <a:pt x="6102626" y="-84616"/>
                  <a:pt x="6634922" y="3508931"/>
                  <a:pt x="7156174" y="3857905"/>
                </a:cubicBezTo>
                <a:cubicBezTo>
                  <a:pt x="7677426" y="4206879"/>
                  <a:pt x="8207513" y="2238931"/>
                  <a:pt x="8587409" y="2095366"/>
                </a:cubicBezTo>
                <a:cubicBezTo>
                  <a:pt x="8967305" y="1951801"/>
                  <a:pt x="9139583" y="2603366"/>
                  <a:pt x="9435548" y="2996514"/>
                </a:cubicBezTo>
                <a:cubicBezTo>
                  <a:pt x="9731513" y="3389662"/>
                  <a:pt x="9996557" y="4180375"/>
                  <a:pt x="10363200" y="4454253"/>
                </a:cubicBezTo>
                <a:cubicBezTo>
                  <a:pt x="10729843" y="4728131"/>
                  <a:pt x="11635409" y="4639783"/>
                  <a:pt x="11635409" y="4639783"/>
                </a:cubicBezTo>
                <a:lnTo>
                  <a:pt x="11635409" y="4639783"/>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63A8945-C281-4F43-BD89-31C605BF23B7}"/>
              </a:ext>
            </a:extLst>
          </p:cNvPr>
          <p:cNvSpPr/>
          <p:nvPr/>
        </p:nvSpPr>
        <p:spPr>
          <a:xfrm>
            <a:off x="4224131" y="5663976"/>
            <a:ext cx="2411896" cy="1062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Three Acts </a:t>
            </a:r>
          </a:p>
        </p:txBody>
      </p:sp>
      <p:cxnSp>
        <p:nvCxnSpPr>
          <p:cNvPr id="7" name="Straight Connector 6">
            <a:extLst>
              <a:ext uri="{FF2B5EF4-FFF2-40B4-BE49-F238E27FC236}">
                <a16:creationId xmlns:a16="http://schemas.microsoft.com/office/drawing/2014/main" id="{C3A83CAB-AF15-48C5-B111-ADC225EA274A}"/>
              </a:ext>
            </a:extLst>
          </p:cNvPr>
          <p:cNvCxnSpPr>
            <a:cxnSpLocks/>
          </p:cNvCxnSpPr>
          <p:nvPr/>
        </p:nvCxnSpPr>
        <p:spPr>
          <a:xfrm>
            <a:off x="3326296" y="318052"/>
            <a:ext cx="0" cy="5923722"/>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F9D314C6-5E04-47D3-8577-C31CB25531CF}"/>
              </a:ext>
            </a:extLst>
          </p:cNvPr>
          <p:cNvCxnSpPr>
            <a:cxnSpLocks/>
          </p:cNvCxnSpPr>
          <p:nvPr/>
        </p:nvCxnSpPr>
        <p:spPr>
          <a:xfrm>
            <a:off x="7923317" y="271632"/>
            <a:ext cx="0" cy="5923722"/>
          </a:xfrm>
          <a:prstGeom prst="line">
            <a:avLst/>
          </a:prstGeom>
          <a:ln w="38100" cap="flat" cmpd="sng" algn="ctr">
            <a:solidFill>
              <a:schemeClr val="dk1"/>
            </a:solidFill>
            <a:prstDash val="dash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Arrow: Right 11">
            <a:extLst>
              <a:ext uri="{FF2B5EF4-FFF2-40B4-BE49-F238E27FC236}">
                <a16:creationId xmlns:a16="http://schemas.microsoft.com/office/drawing/2014/main" id="{1E7EA7E5-DF35-4FFC-AC0A-3BD93036DC8E}"/>
              </a:ext>
            </a:extLst>
          </p:cNvPr>
          <p:cNvSpPr/>
          <p:nvPr/>
        </p:nvSpPr>
        <p:spPr>
          <a:xfrm rot="17457224">
            <a:off x="2538922" y="2058187"/>
            <a:ext cx="2791747" cy="1056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INCREASING TENSION</a:t>
            </a:r>
          </a:p>
        </p:txBody>
      </p:sp>
      <p:sp>
        <p:nvSpPr>
          <p:cNvPr id="13" name="Rectangle 12">
            <a:extLst>
              <a:ext uri="{FF2B5EF4-FFF2-40B4-BE49-F238E27FC236}">
                <a16:creationId xmlns:a16="http://schemas.microsoft.com/office/drawing/2014/main" id="{F8321206-2ECF-4070-B920-5389972E29DB}"/>
              </a:ext>
            </a:extLst>
          </p:cNvPr>
          <p:cNvSpPr/>
          <p:nvPr/>
        </p:nvSpPr>
        <p:spPr>
          <a:xfrm>
            <a:off x="768438" y="139684"/>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 </a:t>
            </a:r>
          </a:p>
        </p:txBody>
      </p:sp>
      <p:sp>
        <p:nvSpPr>
          <p:cNvPr id="14" name="Rectangle 13">
            <a:extLst>
              <a:ext uri="{FF2B5EF4-FFF2-40B4-BE49-F238E27FC236}">
                <a16:creationId xmlns:a16="http://schemas.microsoft.com/office/drawing/2014/main" id="{4013B9AF-BD78-4F03-8A0D-983B8F7E61DA}"/>
              </a:ext>
            </a:extLst>
          </p:cNvPr>
          <p:cNvSpPr/>
          <p:nvPr/>
        </p:nvSpPr>
        <p:spPr>
          <a:xfrm>
            <a:off x="6374661" y="772401"/>
            <a:ext cx="1827311" cy="54977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Climax</a:t>
            </a:r>
          </a:p>
        </p:txBody>
      </p:sp>
      <p:sp>
        <p:nvSpPr>
          <p:cNvPr id="16" name="Rectangle 15">
            <a:extLst>
              <a:ext uri="{FF2B5EF4-FFF2-40B4-BE49-F238E27FC236}">
                <a16:creationId xmlns:a16="http://schemas.microsoft.com/office/drawing/2014/main" id="{EC2543CD-5E0A-495F-8223-59CF168FABF1}"/>
              </a:ext>
            </a:extLst>
          </p:cNvPr>
          <p:cNvSpPr/>
          <p:nvPr/>
        </p:nvSpPr>
        <p:spPr>
          <a:xfrm>
            <a:off x="9504467" y="147973"/>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III </a:t>
            </a:r>
          </a:p>
        </p:txBody>
      </p:sp>
      <p:sp>
        <p:nvSpPr>
          <p:cNvPr id="17" name="Rectangle 16">
            <a:extLst>
              <a:ext uri="{FF2B5EF4-FFF2-40B4-BE49-F238E27FC236}">
                <a16:creationId xmlns:a16="http://schemas.microsoft.com/office/drawing/2014/main" id="{F8365BF5-D003-409B-9858-8FDC8C76F5EF}"/>
              </a:ext>
            </a:extLst>
          </p:cNvPr>
          <p:cNvSpPr/>
          <p:nvPr/>
        </p:nvSpPr>
        <p:spPr>
          <a:xfrm>
            <a:off x="4571641" y="150324"/>
            <a:ext cx="1769161" cy="50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Act II </a:t>
            </a:r>
          </a:p>
        </p:txBody>
      </p:sp>
      <p:sp>
        <p:nvSpPr>
          <p:cNvPr id="18" name="Rectangle 17">
            <a:extLst>
              <a:ext uri="{FF2B5EF4-FFF2-40B4-BE49-F238E27FC236}">
                <a16:creationId xmlns:a16="http://schemas.microsoft.com/office/drawing/2014/main" id="{3E7F52E8-561E-48EF-8C58-21A4AA121EDC}"/>
              </a:ext>
            </a:extLst>
          </p:cNvPr>
          <p:cNvSpPr/>
          <p:nvPr/>
        </p:nvSpPr>
        <p:spPr>
          <a:xfrm>
            <a:off x="4648890" y="4365874"/>
            <a:ext cx="2679562" cy="54977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600" b="1" dirty="0">
                <a:solidFill>
                  <a:schemeClr val="bg1"/>
                </a:solidFill>
                <a:latin typeface="Franklin Gothic Book" panose="020B0503020102020204" pitchFamily="34" charset="0"/>
                <a:cs typeface="Arial" panose="020B0604020202020204" pitchFamily="34" charset="0"/>
              </a:rPr>
              <a:t>Denouement</a:t>
            </a:r>
          </a:p>
        </p:txBody>
      </p:sp>
      <p:sp>
        <p:nvSpPr>
          <p:cNvPr id="19" name="Arrow: Right 18">
            <a:extLst>
              <a:ext uri="{FF2B5EF4-FFF2-40B4-BE49-F238E27FC236}">
                <a16:creationId xmlns:a16="http://schemas.microsoft.com/office/drawing/2014/main" id="{220AA323-673D-48FE-8882-B8F82A43B404}"/>
              </a:ext>
            </a:extLst>
          </p:cNvPr>
          <p:cNvSpPr/>
          <p:nvPr/>
        </p:nvSpPr>
        <p:spPr>
          <a:xfrm rot="4034650">
            <a:off x="5698479" y="2444991"/>
            <a:ext cx="2863343" cy="890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EVERYTHING CHANGES</a:t>
            </a:r>
          </a:p>
        </p:txBody>
      </p:sp>
      <p:pic>
        <p:nvPicPr>
          <p:cNvPr id="2054" name="Picture 6" descr="Image result for justice league png">
            <a:extLst>
              <a:ext uri="{FF2B5EF4-FFF2-40B4-BE49-F238E27FC236}">
                <a16:creationId xmlns:a16="http://schemas.microsoft.com/office/drawing/2014/main" id="{0EE08A86-2401-44EA-B292-F2AACA378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026" y="318052"/>
            <a:ext cx="7996762" cy="52400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ng of batman face">
            <a:extLst>
              <a:ext uri="{FF2B5EF4-FFF2-40B4-BE49-F238E27FC236}">
                <a16:creationId xmlns:a16="http://schemas.microsoft.com/office/drawing/2014/main" id="{5029496E-CE4C-469E-8EDB-793562209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212" y="-228961"/>
            <a:ext cx="5919711" cy="6334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06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1000" fill="hold"/>
                                        <p:tgtEl>
                                          <p:spTgt spid="2054"/>
                                        </p:tgtEl>
                                        <p:attrNameLst>
                                          <p:attrName>ppt_w</p:attrName>
                                        </p:attrNameLst>
                                      </p:cBhvr>
                                      <p:tavLst>
                                        <p:tav tm="0">
                                          <p:val>
                                            <p:fltVal val="0"/>
                                          </p:val>
                                        </p:tav>
                                        <p:tav tm="100000">
                                          <p:val>
                                            <p:strVal val="#ppt_w"/>
                                          </p:val>
                                        </p:tav>
                                      </p:tavLst>
                                    </p:anim>
                                    <p:anim calcmode="lin" valueType="num">
                                      <p:cBhvr>
                                        <p:cTn id="8" dur="1000" fill="hold"/>
                                        <p:tgtEl>
                                          <p:spTgt spid="2054"/>
                                        </p:tgtEl>
                                        <p:attrNameLst>
                                          <p:attrName>ppt_h</p:attrName>
                                        </p:attrNameLst>
                                      </p:cBhvr>
                                      <p:tavLst>
                                        <p:tav tm="0">
                                          <p:val>
                                            <p:fltVal val="0"/>
                                          </p:val>
                                        </p:tav>
                                        <p:tav tm="100000">
                                          <p:val>
                                            <p:strVal val="#ppt_h"/>
                                          </p:val>
                                        </p:tav>
                                      </p:tavLst>
                                    </p:anim>
                                    <p:anim calcmode="lin" valueType="num">
                                      <p:cBhvr>
                                        <p:cTn id="9" dur="1000" fill="hold"/>
                                        <p:tgtEl>
                                          <p:spTgt spid="2054"/>
                                        </p:tgtEl>
                                        <p:attrNameLst>
                                          <p:attrName>style.rotation</p:attrName>
                                        </p:attrNameLst>
                                      </p:cBhvr>
                                      <p:tavLst>
                                        <p:tav tm="0">
                                          <p:val>
                                            <p:fltVal val="90"/>
                                          </p:val>
                                        </p:tav>
                                        <p:tav tm="100000">
                                          <p:val>
                                            <p:fltVal val="0"/>
                                          </p:val>
                                        </p:tav>
                                      </p:tavLst>
                                    </p:anim>
                                    <p:animEffect transition="in" filter="fade">
                                      <p:cBhvr>
                                        <p:cTn id="10" dur="10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Merage">
      <a:dk1>
        <a:srgbClr val="000000"/>
      </a:dk1>
      <a:lt1>
        <a:srgbClr val="FFFFFF"/>
      </a:lt1>
      <a:dk2>
        <a:srgbClr val="003468"/>
      </a:dk2>
      <a:lt2>
        <a:srgbClr val="FFCA38"/>
      </a:lt2>
      <a:accent1>
        <a:srgbClr val="0064A4"/>
      </a:accent1>
      <a:accent2>
        <a:srgbClr val="FFD200"/>
      </a:accent2>
      <a:accent3>
        <a:srgbClr val="68BD49"/>
      </a:accent3>
      <a:accent4>
        <a:srgbClr val="F68B33"/>
      </a:accent4>
      <a:accent5>
        <a:srgbClr val="9CD9DC"/>
      </a:accent5>
      <a:accent6>
        <a:srgbClr val="9A4C81"/>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2017_GMAC_RGB_PPT">
      <a:dk1>
        <a:sysClr val="windowText" lastClr="000000"/>
      </a:dk1>
      <a:lt1>
        <a:sysClr val="window" lastClr="FFFFFF"/>
      </a:lt1>
      <a:dk2>
        <a:srgbClr val="393636"/>
      </a:dk2>
      <a:lt2>
        <a:srgbClr val="9FACAB"/>
      </a:lt2>
      <a:accent1>
        <a:srgbClr val="7ACC00"/>
      </a:accent1>
      <a:accent2>
        <a:srgbClr val="2DCCD3"/>
      </a:accent2>
      <a:accent3>
        <a:srgbClr val="EF6079"/>
      </a:accent3>
      <a:accent4>
        <a:srgbClr val="8B84D7"/>
      </a:accent4>
      <a:accent5>
        <a:srgbClr val="00A3E0"/>
      </a:accent5>
      <a:accent6>
        <a:srgbClr val="B14E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Merage">
      <a:dk1>
        <a:srgbClr val="000000"/>
      </a:dk1>
      <a:lt1>
        <a:srgbClr val="FFFFFF"/>
      </a:lt1>
      <a:dk2>
        <a:srgbClr val="003468"/>
      </a:dk2>
      <a:lt2>
        <a:srgbClr val="FFCA38"/>
      </a:lt2>
      <a:accent1>
        <a:srgbClr val="0064A4"/>
      </a:accent1>
      <a:accent2>
        <a:srgbClr val="FFD200"/>
      </a:accent2>
      <a:accent3>
        <a:srgbClr val="68BD49"/>
      </a:accent3>
      <a:accent4>
        <a:srgbClr val="F68B33"/>
      </a:accent4>
      <a:accent5>
        <a:srgbClr val="9CD9DC"/>
      </a:accent5>
      <a:accent6>
        <a:srgbClr val="9A4C81"/>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in PPT 2017-Dark [Read-Only]" id="{A847F318-AE86-433C-9D21-864B7395E545}" vid="{467E9991-F21F-4DC1-BC2F-6FF96A93BAA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3182</TotalTime>
  <Words>2308</Words>
  <Application>Microsoft Office PowerPoint</Application>
  <PresentationFormat>Widescreen</PresentationFormat>
  <Paragraphs>462</Paragraphs>
  <Slides>54</Slides>
  <Notes>26</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54</vt:i4>
      </vt:variant>
    </vt:vector>
  </HeadingPairs>
  <TitlesOfParts>
    <vt:vector size="69" baseType="lpstr">
      <vt:lpstr>Arial</vt:lpstr>
      <vt:lpstr>Calibri</vt:lpstr>
      <vt:lpstr>Calibri Light</vt:lpstr>
      <vt:lpstr>Franklin Gothic Book</vt:lpstr>
      <vt:lpstr>Franklin Gothic Medium</vt:lpstr>
      <vt:lpstr>Georgia</vt:lpstr>
      <vt:lpstr>Tahoma</vt:lpstr>
      <vt:lpstr>Wingdings</vt:lpstr>
      <vt:lpstr>2_Custom Design</vt:lpstr>
      <vt:lpstr>Custom Design</vt:lpstr>
      <vt:lpstr>1_Office Theme</vt:lpstr>
      <vt:lpstr>5_Custom Design</vt:lpstr>
      <vt:lpstr>2_Office Theme</vt:lpstr>
      <vt:lpstr>3_Office Theme</vt:lpstr>
      <vt:lpstr>Office Theme</vt:lpstr>
      <vt:lpstr>GBSSA KEYNOTE: UTILIZING TECHNOLOGY TO TRANSFORM THE STUDENT EXPERIENCE, MARKET  PROGRAMS, AND ENHANCE  THE STUDENT LIFE CYCLE</vt:lpstr>
      <vt:lpstr>Objectives of the Keynote </vt:lpstr>
      <vt:lpstr>PowerPoint Presentation</vt:lpstr>
      <vt:lpstr>PART I: TELLING YOUR STORY</vt:lpstr>
      <vt:lpstr>Questions for Discussion:  The Power of Story </vt:lpstr>
      <vt:lpstr>PowerPoint Presentation</vt:lpstr>
      <vt:lpstr>PowerPoint Presentation</vt:lpstr>
      <vt:lpstr>PowerPoint Presentation</vt:lpstr>
      <vt:lpstr>PowerPoint Presentation</vt:lpstr>
      <vt:lpstr>PowerPoint Presentation</vt:lpstr>
      <vt:lpstr>Questions for Discussion:  Your Story</vt:lpstr>
      <vt:lpstr>Questions for Discussion:  Your Story – Examples </vt:lpstr>
      <vt:lpstr>Questions for Discussion:  Your Story – Examples </vt:lpstr>
      <vt:lpstr>Questions for Discussion:  Your Story</vt:lpstr>
      <vt:lpstr>PART II: THE STUDENT DEMOGRAPHIC</vt:lpstr>
      <vt:lpstr>Questions for Discussion:  Knowing Your Demographic</vt:lpstr>
      <vt:lpstr>PART III: BEST PRACTICES USING TECHNOLOGY</vt:lpstr>
      <vt:lpstr>OVERVIEW OF THE STUDENT LIFE-CYCLE</vt:lpstr>
      <vt:lpstr>The Student Life-Cycle </vt:lpstr>
      <vt:lpstr>The Student Life-Cycle </vt:lpstr>
      <vt:lpstr>Questions for Discussion: Recruiting/Marketing Stage  </vt:lpstr>
      <vt:lpstr>Technology Used During Recruiting/Marketing </vt:lpstr>
      <vt:lpstr>The Student Life-Cycle </vt:lpstr>
      <vt:lpstr>Questions for Discussion:  Interview/Acceptance Stage   </vt:lpstr>
      <vt:lpstr>The Student Life-Cycle </vt:lpstr>
      <vt:lpstr>Questions for Discussion:  Pre-work &amp; Orientation/Onboarding Stage </vt:lpstr>
      <vt:lpstr>The Student Life-Cycle </vt:lpstr>
      <vt:lpstr>Orientation Pre-Work (eLearning) </vt:lpstr>
      <vt:lpstr>Qualtrics Surveys </vt:lpstr>
      <vt:lpstr>Qualtrics Surveys </vt:lpstr>
      <vt:lpstr>Qualtrics Surveys: Benefits  </vt:lpstr>
      <vt:lpstr>The Student Life-Cycle </vt:lpstr>
      <vt:lpstr>Questions for Discussion: Program Stage  </vt:lpstr>
      <vt:lpstr>Questions for Discussion: Program Stage  </vt:lpstr>
      <vt:lpstr>PowerPoint Presentation</vt:lpstr>
      <vt:lpstr>Managing Student Experience: Cori &amp; Marisa (ASU) </vt:lpstr>
      <vt:lpstr>Technology Used During Programs </vt:lpstr>
      <vt:lpstr>Student Engagement Among: </vt:lpstr>
      <vt:lpstr>The Student Life-Cycle </vt:lpstr>
      <vt:lpstr>Alumni Database </vt:lpstr>
      <vt:lpstr>PowerPoint Presentation</vt:lpstr>
      <vt:lpstr>Alumni Database Benefits  </vt:lpstr>
      <vt:lpstr>PowerPoint Presentation</vt:lpstr>
      <vt:lpstr>Podcast Benefits </vt:lpstr>
      <vt:lpstr>Social Media </vt:lpstr>
      <vt:lpstr>Linked In </vt:lpstr>
      <vt:lpstr>PART IV: PUTTING THE PIECES TOGETHER</vt:lpstr>
      <vt:lpstr>Final Group Activity</vt:lpstr>
      <vt:lpstr>Table for Technology Application </vt:lpstr>
      <vt:lpstr>Implementing Technology and Strategy </vt:lpstr>
      <vt:lpstr>PowerPoint Presentation</vt:lpstr>
      <vt:lpstr>PowerPoint Presentation</vt:lpstr>
      <vt:lpstr>PowerPoint Presentation</vt:lpstr>
      <vt:lpstr>Thank You! </vt:lpstr>
    </vt:vector>
  </TitlesOfParts>
  <Company>The Paul Merage School of Business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Bresse</dc:creator>
  <cp:lastModifiedBy>Ryan Morse</cp:lastModifiedBy>
  <cp:revision>158</cp:revision>
  <dcterms:created xsi:type="dcterms:W3CDTF">2014-08-15T18:50:19Z</dcterms:created>
  <dcterms:modified xsi:type="dcterms:W3CDTF">2019-11-14T18:43:04Z</dcterms:modified>
</cp:coreProperties>
</file>